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1.xml" ContentType="application/vnd.openxmlformats-officedocument.presentationml.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73" r:id="rId5"/>
    <p:sldId id="259" r:id="rId6"/>
    <p:sldId id="260" r:id="rId7"/>
    <p:sldId id="261" r:id="rId8"/>
    <p:sldId id="262" r:id="rId9"/>
    <p:sldId id="263" r:id="rId10"/>
    <p:sldId id="264" r:id="rId11"/>
    <p:sldId id="265" r:id="rId12"/>
    <p:sldId id="275" r:id="rId13"/>
    <p:sldId id="267" r:id="rId14"/>
    <p:sldId id="266" r:id="rId15"/>
    <p:sldId id="278" r:id="rId16"/>
    <p:sldId id="277" r:id="rId17"/>
    <p:sldId id="280" r:id="rId18"/>
    <p:sldId id="268" r:id="rId19"/>
    <p:sldId id="270" r:id="rId20"/>
    <p:sldId id="269" r:id="rId21"/>
    <p:sldId id="274" r:id="rId22"/>
    <p:sldId id="272" r:id="rId23"/>
    <p:sldId id="271" r:id="rId24"/>
    <p:sldId id="27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rances Ryan" initials="FR" lastIdx="32" clrIdx="0"/>
  <p:cmAuthor id="1" name="toni.nannelittle@gmail.com" initials="t"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59680" autoAdjust="0"/>
  </p:normalViewPr>
  <p:slideViewPr>
    <p:cSldViewPr snapToGrid="0">
      <p:cViewPr varScale="1">
        <p:scale>
          <a:sx n="49" d="100"/>
          <a:sy n="49" d="100"/>
        </p:scale>
        <p:origin x="-712" y="-96"/>
      </p:cViewPr>
      <p:guideLst>
        <p:guide orient="horz" pos="2160"/>
        <p:guide pos="3840"/>
      </p:guideLst>
    </p:cSldViewPr>
  </p:slideViewPr>
  <p:outlineViewPr>
    <p:cViewPr>
      <p:scale>
        <a:sx n="33" d="100"/>
        <a:sy n="33" d="100"/>
      </p:scale>
      <p:origin x="0" y="0"/>
    </p:cViewPr>
  </p:outlineViewPr>
  <p:notesTextViewPr>
    <p:cViewPr>
      <p:scale>
        <a:sx n="200" d="100"/>
        <a:sy n="200" d="100"/>
      </p:scale>
      <p:origin x="0" y="0"/>
    </p:cViewPr>
  </p:notesTextViewPr>
  <p:notesViewPr>
    <p:cSldViewPr snapToGrid="0">
      <p:cViewPr varScale="1">
        <p:scale>
          <a:sx n="76" d="100"/>
          <a:sy n="76" d="100"/>
        </p:scale>
        <p:origin x="2918" y="5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commentAuthors" Target="commentAuthors.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7-01-09T15:27:38.956" idx="20">
    <p:pos x="-98" y="113"/>
    <p:text>
"Our successes..."
 followed by the left hand column
 ? Separate page for "Next Steps ..."
     We continue to be challenged:
  add ?	-  policies are proofed prior to posting
	- deter 'personal copies', ensuring only 	   current policies are followed
</p:text>
  </p:cm>
  <p:cm authorId="0" dt="2017-01-09T15:34:34.089" idx="19">
    <p:pos x="10" y="10"/>
    <p:text>left column Reducing... eliminating duplication (then add) Consolodating or revoking where appropriate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95A886-66E9-46B8-8B09-E4067488F5F6}" type="datetimeFigureOut">
              <a:rPr lang="en-CA" smtClean="0"/>
              <a:pPr/>
              <a:t>17-02-01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0708EC-8ADE-474F-BD48-1039A9680346}" type="slidenum">
              <a:rPr lang="en-CA" smtClean="0"/>
              <a:pPr/>
              <a:t>‹#›</a:t>
            </a:fld>
            <a:endParaRPr lang="en-CA"/>
          </a:p>
        </p:txBody>
      </p:sp>
    </p:spTree>
    <p:extLst>
      <p:ext uri="{BB962C8B-B14F-4D97-AF65-F5344CB8AC3E}">
        <p14:creationId xmlns:p14="http://schemas.microsoft.com/office/powerpoint/2010/main" val="3264788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Welcome everyone!</a:t>
            </a:r>
          </a:p>
          <a:p>
            <a:endParaRPr lang="en-CA" dirty="0"/>
          </a:p>
          <a:p>
            <a:r>
              <a:rPr lang="en-CA" dirty="0" smtClean="0"/>
              <a:t>Introduction of presenters (done by Frances)   </a:t>
            </a:r>
          </a:p>
          <a:p>
            <a:endParaRPr lang="en-CA" dirty="0"/>
          </a:p>
        </p:txBody>
      </p:sp>
      <p:sp>
        <p:nvSpPr>
          <p:cNvPr id="4" name="Slide Number Placeholder 3"/>
          <p:cNvSpPr>
            <a:spLocks noGrp="1"/>
          </p:cNvSpPr>
          <p:nvPr>
            <p:ph type="sldNum" sz="quarter" idx="10"/>
          </p:nvPr>
        </p:nvSpPr>
        <p:spPr/>
        <p:txBody>
          <a:bodyPr/>
          <a:lstStyle/>
          <a:p>
            <a:fld id="{A40708EC-8ADE-474F-BD48-1039A9680346}" type="slidenum">
              <a:rPr lang="en-CA" smtClean="0"/>
              <a:pPr/>
              <a:t>1</a:t>
            </a:fld>
            <a:endParaRPr lang="en-CA"/>
          </a:p>
        </p:txBody>
      </p:sp>
    </p:spTree>
    <p:extLst>
      <p:ext uri="{BB962C8B-B14F-4D97-AF65-F5344CB8AC3E}">
        <p14:creationId xmlns:p14="http://schemas.microsoft.com/office/powerpoint/2010/main" val="2279650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Once we had our piles</a:t>
            </a:r>
            <a:r>
              <a:rPr lang="en-CA" baseline="0" dirty="0" smtClean="0"/>
              <a:t> of policies, we made a chart listing each category and the policies that fit.  We assigned numbers, as the existing policies had all different ways they were numbered.  This highlighted for the committee the importance of making sure that we had a template and consistent formatting as we moved forward.  (we will speak about this in more detail in a few minutes).</a:t>
            </a:r>
          </a:p>
          <a:p>
            <a:endParaRPr lang="en-CA" baseline="0" dirty="0" smtClean="0"/>
          </a:p>
          <a:p>
            <a:r>
              <a:rPr lang="en-CA" baseline="0" dirty="0" smtClean="0"/>
              <a:t>This is when we realized that we had multiple versions of the same policy as well as several policies on the same topic….sometimes they contradicted each other.  I should mention also that as we worked through this, sometimes we would find another version of a policy that was in someone’s files or on their computer.  This highlighted why we needed a central repository for all policies!!</a:t>
            </a:r>
            <a:endParaRPr lang="en-CA" dirty="0"/>
          </a:p>
        </p:txBody>
      </p:sp>
      <p:sp>
        <p:nvSpPr>
          <p:cNvPr id="4" name="Slide Number Placeholder 3"/>
          <p:cNvSpPr>
            <a:spLocks noGrp="1"/>
          </p:cNvSpPr>
          <p:nvPr>
            <p:ph type="sldNum" sz="quarter" idx="10"/>
          </p:nvPr>
        </p:nvSpPr>
        <p:spPr/>
        <p:txBody>
          <a:bodyPr/>
          <a:lstStyle/>
          <a:p>
            <a:fld id="{A40708EC-8ADE-474F-BD48-1039A9680346}" type="slidenum">
              <a:rPr lang="en-CA" smtClean="0"/>
              <a:pPr/>
              <a:t>10</a:t>
            </a:fld>
            <a:endParaRPr lang="en-CA"/>
          </a:p>
        </p:txBody>
      </p:sp>
    </p:spTree>
    <p:extLst>
      <p:ext uri="{BB962C8B-B14F-4D97-AF65-F5344CB8AC3E}">
        <p14:creationId xmlns:p14="http://schemas.microsoft.com/office/powerpoint/2010/main" val="1819031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Here</a:t>
            </a:r>
            <a:r>
              <a:rPr lang="en-CA" baseline="0" dirty="0" smtClean="0"/>
              <a:t> is what our chart looked like.   </a:t>
            </a:r>
            <a:endParaRPr lang="en-CA" dirty="0"/>
          </a:p>
        </p:txBody>
      </p:sp>
      <p:sp>
        <p:nvSpPr>
          <p:cNvPr id="4" name="Slide Number Placeholder 3"/>
          <p:cNvSpPr>
            <a:spLocks noGrp="1"/>
          </p:cNvSpPr>
          <p:nvPr>
            <p:ph type="sldNum" sz="quarter" idx="10"/>
          </p:nvPr>
        </p:nvSpPr>
        <p:spPr/>
        <p:txBody>
          <a:bodyPr/>
          <a:lstStyle/>
          <a:p>
            <a:fld id="{A40708EC-8ADE-474F-BD48-1039A9680346}" type="slidenum">
              <a:rPr lang="en-CA" smtClean="0"/>
              <a:pPr/>
              <a:t>11</a:t>
            </a:fld>
            <a:endParaRPr lang="en-CA"/>
          </a:p>
        </p:txBody>
      </p:sp>
    </p:spTree>
    <p:extLst>
      <p:ext uri="{BB962C8B-B14F-4D97-AF65-F5344CB8AC3E}">
        <p14:creationId xmlns:p14="http://schemas.microsoft.com/office/powerpoint/2010/main" val="2194587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Here</a:t>
            </a:r>
            <a:r>
              <a:rPr lang="en-CA" baseline="0" dirty="0" smtClean="0"/>
              <a:t> is what our chart looked like.   </a:t>
            </a:r>
            <a:endParaRPr lang="en-CA" dirty="0"/>
          </a:p>
        </p:txBody>
      </p:sp>
      <p:sp>
        <p:nvSpPr>
          <p:cNvPr id="4" name="Slide Number Placeholder 3"/>
          <p:cNvSpPr>
            <a:spLocks noGrp="1"/>
          </p:cNvSpPr>
          <p:nvPr>
            <p:ph type="sldNum" sz="quarter" idx="10"/>
          </p:nvPr>
        </p:nvSpPr>
        <p:spPr/>
        <p:txBody>
          <a:bodyPr/>
          <a:lstStyle/>
          <a:p>
            <a:fld id="{A40708EC-8ADE-474F-BD48-1039A9680346}" type="slidenum">
              <a:rPr lang="en-CA" smtClean="0"/>
              <a:pPr/>
              <a:t>12</a:t>
            </a:fld>
            <a:endParaRPr lang="en-CA"/>
          </a:p>
        </p:txBody>
      </p:sp>
    </p:spTree>
    <p:extLst>
      <p:ext uri="{BB962C8B-B14F-4D97-AF65-F5344CB8AC3E}">
        <p14:creationId xmlns:p14="http://schemas.microsoft.com/office/powerpoint/2010/main" val="2111224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We mentioned earlier that</a:t>
            </a:r>
            <a:r>
              <a:rPr lang="en-CA" baseline="0" dirty="0" smtClean="0"/>
              <a:t> as we were compiling policies, we saw that the policies were in different formats, fonts, etc.  This made the policies hard to read in some instances.  As well, some of the policies were SO WORDY!!!!  Recognizing that we wanted our policies to be accessible to all, we committed to using simple, direct language…and eliminating legal-ese and verbosity. </a:t>
            </a:r>
          </a:p>
          <a:p>
            <a:endParaRPr lang="en-CA" baseline="0" dirty="0" smtClean="0"/>
          </a:p>
          <a:p>
            <a:r>
              <a:rPr lang="en-CA" baseline="0" dirty="0" smtClean="0"/>
              <a:t>By ensuring consistency in format and sections, policies become more easily identified and accessed.</a:t>
            </a:r>
          </a:p>
          <a:p>
            <a:endParaRPr lang="en-CA" dirty="0"/>
          </a:p>
        </p:txBody>
      </p:sp>
      <p:sp>
        <p:nvSpPr>
          <p:cNvPr id="4" name="Slide Number Placeholder 3"/>
          <p:cNvSpPr>
            <a:spLocks noGrp="1"/>
          </p:cNvSpPr>
          <p:nvPr>
            <p:ph type="sldNum" sz="quarter" idx="10"/>
          </p:nvPr>
        </p:nvSpPr>
        <p:spPr/>
        <p:txBody>
          <a:bodyPr/>
          <a:lstStyle/>
          <a:p>
            <a:fld id="{A40708EC-8ADE-474F-BD48-1039A9680346}" type="slidenum">
              <a:rPr lang="en-CA" smtClean="0"/>
              <a:pPr/>
              <a:t>13</a:t>
            </a:fld>
            <a:endParaRPr lang="en-CA"/>
          </a:p>
        </p:txBody>
      </p:sp>
    </p:spTree>
    <p:extLst>
      <p:ext uri="{BB962C8B-B14F-4D97-AF65-F5344CB8AC3E}">
        <p14:creationId xmlns:p14="http://schemas.microsoft.com/office/powerpoint/2010/main" val="1177412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Here is a sample of what we came up with……we</a:t>
            </a:r>
            <a:r>
              <a:rPr lang="en-CA" baseline="0" dirty="0" smtClean="0"/>
              <a:t> are not saying that this is perfect, but at least it provided us with consistency as we moved forward.  </a:t>
            </a:r>
            <a:endParaRPr lang="en-CA" dirty="0"/>
          </a:p>
        </p:txBody>
      </p:sp>
      <p:sp>
        <p:nvSpPr>
          <p:cNvPr id="4" name="Slide Number Placeholder 3"/>
          <p:cNvSpPr>
            <a:spLocks noGrp="1"/>
          </p:cNvSpPr>
          <p:nvPr>
            <p:ph type="sldNum" sz="quarter" idx="10"/>
          </p:nvPr>
        </p:nvSpPr>
        <p:spPr/>
        <p:txBody>
          <a:bodyPr/>
          <a:lstStyle/>
          <a:p>
            <a:fld id="{A40708EC-8ADE-474F-BD48-1039A9680346}" type="slidenum">
              <a:rPr lang="en-CA" smtClean="0"/>
              <a:pPr/>
              <a:t>14</a:t>
            </a:fld>
            <a:endParaRPr lang="en-CA"/>
          </a:p>
        </p:txBody>
      </p:sp>
    </p:spTree>
    <p:extLst>
      <p:ext uri="{BB962C8B-B14F-4D97-AF65-F5344CB8AC3E}">
        <p14:creationId xmlns:p14="http://schemas.microsoft.com/office/powerpoint/2010/main" val="2121267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0708EC-8ADE-474F-BD48-1039A9680346}" type="slidenum">
              <a:rPr lang="en-CA" smtClean="0"/>
              <a:pPr/>
              <a:t>15</a:t>
            </a:fld>
            <a:endParaRPr lang="en-CA"/>
          </a:p>
        </p:txBody>
      </p:sp>
    </p:spTree>
    <p:extLst>
      <p:ext uri="{BB962C8B-B14F-4D97-AF65-F5344CB8AC3E}">
        <p14:creationId xmlns:p14="http://schemas.microsoft.com/office/powerpoint/2010/main" val="2814206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0708EC-8ADE-474F-BD48-1039A9680346}" type="slidenum">
              <a:rPr lang="en-CA" smtClean="0"/>
              <a:pPr/>
              <a:t>17</a:t>
            </a:fld>
            <a:endParaRPr lang="en-CA"/>
          </a:p>
        </p:txBody>
      </p:sp>
    </p:spTree>
    <p:extLst>
      <p:ext uri="{BB962C8B-B14F-4D97-AF65-F5344CB8AC3E}">
        <p14:creationId xmlns:p14="http://schemas.microsoft.com/office/powerpoint/2010/main" val="34799327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Because we had identified that</a:t>
            </a:r>
            <a:r>
              <a:rPr lang="en-CA" baseline="0" dirty="0" smtClean="0"/>
              <a:t> previously, there had not been a consistent approach to either policy creation or policy review, we determined that we needed to ensure that we approached our work with a good process in order to bring about that consistency and clarity that we were seeking.</a:t>
            </a:r>
          </a:p>
          <a:p>
            <a:endParaRPr lang="en-CA" baseline="0" dirty="0" smtClean="0"/>
          </a:p>
          <a:p>
            <a:r>
              <a:rPr lang="en-CA" baseline="0" dirty="0" smtClean="0"/>
              <a:t>Thus, we developed  a policy on policy development which the Board approved….this will ensure that the Board stays current and consistent with its policy work.  </a:t>
            </a:r>
            <a:endParaRPr lang="en-CA" dirty="0"/>
          </a:p>
        </p:txBody>
      </p:sp>
      <p:sp>
        <p:nvSpPr>
          <p:cNvPr id="4" name="Slide Number Placeholder 3"/>
          <p:cNvSpPr>
            <a:spLocks noGrp="1"/>
          </p:cNvSpPr>
          <p:nvPr>
            <p:ph type="sldNum" sz="quarter" idx="10"/>
          </p:nvPr>
        </p:nvSpPr>
        <p:spPr/>
        <p:txBody>
          <a:bodyPr/>
          <a:lstStyle/>
          <a:p>
            <a:fld id="{A40708EC-8ADE-474F-BD48-1039A9680346}" type="slidenum">
              <a:rPr lang="en-CA" smtClean="0"/>
              <a:pPr/>
              <a:t>18</a:t>
            </a:fld>
            <a:endParaRPr lang="en-CA"/>
          </a:p>
        </p:txBody>
      </p:sp>
    </p:spTree>
    <p:extLst>
      <p:ext uri="{BB962C8B-B14F-4D97-AF65-F5344CB8AC3E}">
        <p14:creationId xmlns:p14="http://schemas.microsoft.com/office/powerpoint/2010/main" val="40995674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So our policy puzzle is nearing completion……This has been our journey</a:t>
            </a:r>
            <a:r>
              <a:rPr lang="en-CA" baseline="0" dirty="0" smtClean="0"/>
              <a:t> of putting the pieces of the policy puzzle together!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smtClean="0"/>
              <a:t>We haven’t yet finished!  But we are well on our way!</a:t>
            </a:r>
            <a:endParaRPr lang="en-CA" dirty="0" smtClean="0"/>
          </a:p>
          <a:p>
            <a:endParaRPr lang="en-CA" dirty="0"/>
          </a:p>
        </p:txBody>
      </p:sp>
      <p:sp>
        <p:nvSpPr>
          <p:cNvPr id="4" name="Slide Number Placeholder 3"/>
          <p:cNvSpPr>
            <a:spLocks noGrp="1"/>
          </p:cNvSpPr>
          <p:nvPr>
            <p:ph type="sldNum" sz="quarter" idx="10"/>
          </p:nvPr>
        </p:nvSpPr>
        <p:spPr/>
        <p:txBody>
          <a:bodyPr/>
          <a:lstStyle/>
          <a:p>
            <a:fld id="{A40708EC-8ADE-474F-BD48-1039A9680346}" type="slidenum">
              <a:rPr lang="en-CA" smtClean="0"/>
              <a:pPr/>
              <a:t>19</a:t>
            </a:fld>
            <a:endParaRPr lang="en-CA"/>
          </a:p>
        </p:txBody>
      </p:sp>
    </p:spTree>
    <p:extLst>
      <p:ext uri="{BB962C8B-B14F-4D97-AF65-F5344CB8AC3E}">
        <p14:creationId xmlns:p14="http://schemas.microsoft.com/office/powerpoint/2010/main" val="10296809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We’ve</a:t>
            </a:r>
            <a:r>
              <a:rPr lang="en-CA" baseline="0" dirty="0" smtClean="0"/>
              <a:t> made great strides ….(refer to slide)</a:t>
            </a:r>
          </a:p>
          <a:p>
            <a:endParaRPr lang="en-CA" baseline="0" dirty="0" smtClean="0"/>
          </a:p>
          <a:p>
            <a:r>
              <a:rPr lang="en-CA" baseline="0" dirty="0" smtClean="0"/>
              <a:t>Eliminating irrelevant material such as work processes and directives …this better belongs in procedures or administrative guidelines.</a:t>
            </a:r>
          </a:p>
        </p:txBody>
      </p:sp>
      <p:sp>
        <p:nvSpPr>
          <p:cNvPr id="4" name="Slide Number Placeholder 3"/>
          <p:cNvSpPr>
            <a:spLocks noGrp="1"/>
          </p:cNvSpPr>
          <p:nvPr>
            <p:ph type="sldNum" sz="quarter" idx="10"/>
          </p:nvPr>
        </p:nvSpPr>
        <p:spPr/>
        <p:txBody>
          <a:bodyPr/>
          <a:lstStyle/>
          <a:p>
            <a:fld id="{A40708EC-8ADE-474F-BD48-1039A9680346}" type="slidenum">
              <a:rPr lang="en-CA" smtClean="0"/>
              <a:pPr/>
              <a:t>20</a:t>
            </a:fld>
            <a:endParaRPr lang="en-CA"/>
          </a:p>
        </p:txBody>
      </p:sp>
    </p:spTree>
    <p:extLst>
      <p:ext uri="{BB962C8B-B14F-4D97-AF65-F5344CB8AC3E}">
        <p14:creationId xmlns:p14="http://schemas.microsoft.com/office/powerpoint/2010/main" val="216650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As we begin, we want to provide you with a brief overview of what we hope to share during our time together:</a:t>
            </a:r>
          </a:p>
          <a:p>
            <a:endParaRPr lang="en-CA" dirty="0"/>
          </a:p>
          <a:p>
            <a:pPr marL="171450" indent="-171450">
              <a:buFont typeface="Arial" panose="020B0604020202020204" pitchFamily="34" charset="0"/>
              <a:buChar char="•"/>
            </a:pPr>
            <a:r>
              <a:rPr lang="en-CA" dirty="0" smtClean="0"/>
              <a:t>We will share why we started on this task of putting all of our policy pieces together.</a:t>
            </a:r>
          </a:p>
          <a:p>
            <a:pPr marL="171450" indent="-171450">
              <a:buFont typeface="Arial" panose="020B0604020202020204" pitchFamily="34" charset="0"/>
              <a:buChar char="•"/>
            </a:pPr>
            <a:r>
              <a:rPr lang="en-CA" dirty="0" smtClean="0"/>
              <a:t>We want to hear what your experience and reality is….and so in a few minutes you’ll have time to talk at your table.</a:t>
            </a:r>
          </a:p>
          <a:p>
            <a:pPr marL="171450" indent="-171450">
              <a:buFont typeface="Arial" panose="020B0604020202020204" pitchFamily="34" charset="0"/>
              <a:buChar char="•"/>
            </a:pPr>
            <a:r>
              <a:rPr lang="en-CA" dirty="0" smtClean="0"/>
              <a:t>We’ll share who was/is involved as we began.</a:t>
            </a:r>
          </a:p>
          <a:p>
            <a:pPr marL="171450" indent="-171450">
              <a:buFont typeface="Arial" panose="020B0604020202020204" pitchFamily="34" charset="0"/>
              <a:buChar char="•"/>
            </a:pPr>
            <a:r>
              <a:rPr lang="en-CA" dirty="0" smtClean="0"/>
              <a:t>We will share our process…and the challenges and opportunities that we encountered along the way…and the reasons we made the decisions we did.</a:t>
            </a:r>
          </a:p>
          <a:p>
            <a:pPr marL="171450" indent="-171450">
              <a:buFont typeface="Arial" panose="020B0604020202020204" pitchFamily="34" charset="0"/>
              <a:buChar char="•"/>
            </a:pPr>
            <a:r>
              <a:rPr lang="en-CA" dirty="0" smtClean="0"/>
              <a:t>We are not done our policy work!  We’ll also share what we see as the work that still remains to be done.</a:t>
            </a:r>
            <a:endParaRPr lang="en-CA" dirty="0"/>
          </a:p>
        </p:txBody>
      </p:sp>
      <p:sp>
        <p:nvSpPr>
          <p:cNvPr id="4" name="Slide Number Placeholder 3"/>
          <p:cNvSpPr>
            <a:spLocks noGrp="1"/>
          </p:cNvSpPr>
          <p:nvPr>
            <p:ph type="sldNum" sz="quarter" idx="10"/>
          </p:nvPr>
        </p:nvSpPr>
        <p:spPr/>
        <p:txBody>
          <a:bodyPr/>
          <a:lstStyle/>
          <a:p>
            <a:fld id="{A40708EC-8ADE-474F-BD48-1039A9680346}" type="slidenum">
              <a:rPr lang="en-CA" smtClean="0"/>
              <a:pPr/>
              <a:t>2</a:t>
            </a:fld>
            <a:endParaRPr lang="en-CA"/>
          </a:p>
        </p:txBody>
      </p:sp>
    </p:spTree>
    <p:extLst>
      <p:ext uri="{BB962C8B-B14F-4D97-AF65-F5344CB8AC3E}">
        <p14:creationId xmlns:p14="http://schemas.microsoft.com/office/powerpoint/2010/main" val="9350941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Our work is not finished!  We still have some challenges!</a:t>
            </a:r>
          </a:p>
          <a:p>
            <a:r>
              <a:rPr lang="en-CA" baseline="0" dirty="0" smtClean="0"/>
              <a:t>(Refer to slide)</a:t>
            </a:r>
          </a:p>
          <a:p>
            <a:endParaRPr lang="en-CA" baseline="0" dirty="0" smtClean="0"/>
          </a:p>
          <a:p>
            <a:r>
              <a:rPr lang="en-CA" baseline="0" dirty="0" smtClean="0"/>
              <a:t>Staff are still on a learning curve with the recent implementation of a new website</a:t>
            </a:r>
          </a:p>
        </p:txBody>
      </p:sp>
      <p:sp>
        <p:nvSpPr>
          <p:cNvPr id="4" name="Slide Number Placeholder 3"/>
          <p:cNvSpPr>
            <a:spLocks noGrp="1"/>
          </p:cNvSpPr>
          <p:nvPr>
            <p:ph type="sldNum" sz="quarter" idx="10"/>
          </p:nvPr>
        </p:nvSpPr>
        <p:spPr/>
        <p:txBody>
          <a:bodyPr/>
          <a:lstStyle/>
          <a:p>
            <a:fld id="{A40708EC-8ADE-474F-BD48-1039A9680346}" type="slidenum">
              <a:rPr lang="en-CA" smtClean="0"/>
              <a:pPr/>
              <a:t>21</a:t>
            </a:fld>
            <a:endParaRPr lang="en-CA"/>
          </a:p>
        </p:txBody>
      </p:sp>
    </p:spTree>
    <p:extLst>
      <p:ext uri="{BB962C8B-B14F-4D97-AF65-F5344CB8AC3E}">
        <p14:creationId xmlns:p14="http://schemas.microsoft.com/office/powerpoint/2010/main" val="335040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Here are some good resources…encourage you to access materials provided by OLBA, OLA and FOPL,  as these resources provide good information </a:t>
            </a:r>
            <a:endParaRPr lang="en-CA" dirty="0"/>
          </a:p>
        </p:txBody>
      </p:sp>
      <p:sp>
        <p:nvSpPr>
          <p:cNvPr id="4" name="Slide Number Placeholder 3"/>
          <p:cNvSpPr>
            <a:spLocks noGrp="1"/>
          </p:cNvSpPr>
          <p:nvPr>
            <p:ph type="sldNum" sz="quarter" idx="10"/>
          </p:nvPr>
        </p:nvSpPr>
        <p:spPr/>
        <p:txBody>
          <a:bodyPr/>
          <a:lstStyle/>
          <a:p>
            <a:fld id="{A40708EC-8ADE-474F-BD48-1039A9680346}" type="slidenum">
              <a:rPr lang="en-CA" smtClean="0"/>
              <a:pPr/>
              <a:t>22</a:t>
            </a:fld>
            <a:endParaRPr lang="en-CA"/>
          </a:p>
        </p:txBody>
      </p:sp>
    </p:spTree>
    <p:extLst>
      <p:ext uri="{BB962C8B-B14F-4D97-AF65-F5344CB8AC3E}">
        <p14:creationId xmlns:p14="http://schemas.microsoft.com/office/powerpoint/2010/main" val="35948198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(Any</a:t>
            </a:r>
            <a:r>
              <a:rPr lang="en-CA" baseline="0" dirty="0" smtClean="0"/>
              <a:t> questions??)</a:t>
            </a:r>
          </a:p>
          <a:p>
            <a:endParaRPr lang="en-CA" baseline="0" dirty="0" smtClean="0"/>
          </a:p>
          <a:p>
            <a:r>
              <a:rPr lang="en-CA" baseline="0" dirty="0" smtClean="0"/>
              <a:t>Thank everyone for their attention and participation.  Remember to make your comments on this session at (appropriate link) as they will be used to determine the types and subjects of future events</a:t>
            </a:r>
            <a:endParaRPr lang="en-CA" dirty="0"/>
          </a:p>
        </p:txBody>
      </p:sp>
      <p:sp>
        <p:nvSpPr>
          <p:cNvPr id="4" name="Slide Number Placeholder 3"/>
          <p:cNvSpPr>
            <a:spLocks noGrp="1"/>
          </p:cNvSpPr>
          <p:nvPr>
            <p:ph type="sldNum" sz="quarter" idx="10"/>
          </p:nvPr>
        </p:nvSpPr>
        <p:spPr/>
        <p:txBody>
          <a:bodyPr/>
          <a:lstStyle/>
          <a:p>
            <a:fld id="{A40708EC-8ADE-474F-BD48-1039A9680346}" type="slidenum">
              <a:rPr lang="en-CA" smtClean="0"/>
              <a:pPr/>
              <a:t>23</a:t>
            </a:fld>
            <a:endParaRPr lang="en-CA"/>
          </a:p>
        </p:txBody>
      </p:sp>
    </p:spTree>
    <p:extLst>
      <p:ext uri="{BB962C8B-B14F-4D97-AF65-F5344CB8AC3E}">
        <p14:creationId xmlns:p14="http://schemas.microsoft.com/office/powerpoint/2010/main" val="38577344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40708EC-8ADE-474F-BD48-1039A9680346}" type="slidenum">
              <a:rPr lang="en-CA" smtClean="0"/>
              <a:pPr/>
              <a:t>24</a:t>
            </a:fld>
            <a:endParaRPr lang="en-CA"/>
          </a:p>
        </p:txBody>
      </p:sp>
    </p:spTree>
    <p:extLst>
      <p:ext uri="{BB962C8B-B14F-4D97-AF65-F5344CB8AC3E}">
        <p14:creationId xmlns:p14="http://schemas.microsoft.com/office/powerpoint/2010/main" val="2056493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We</a:t>
            </a:r>
            <a:r>
              <a:rPr lang="en-CA" baseline="0" dirty="0" smtClean="0"/>
              <a:t> all know that policy development is the responsibility of the library board.  Policy development is critical in ensuring that decisions made are consistent, supportive of the values and principles/mission of the library and reflective of current standards of good governance and legislative requirements.  Good policies provide clear direction to staff and are consistently applied ensuring fairness, transparency and objectivity.</a:t>
            </a:r>
          </a:p>
          <a:p>
            <a:endParaRPr lang="en-CA" baseline="0" dirty="0" smtClean="0"/>
          </a:p>
          <a:p>
            <a:r>
              <a:rPr lang="en-CA" baseline="0" dirty="0" smtClean="0"/>
              <a:t>Our library was established in 1897 and until 2010 had five Chief Librarians or CEOs as they are now known. For one reason or another, we are now working with our third CEO over the last six years.  Over this time we have had a series of revisions, implementation of new ones and others repealed.</a:t>
            </a:r>
          </a:p>
          <a:p>
            <a:endParaRPr lang="en-CA" baseline="0" dirty="0" smtClean="0"/>
          </a:p>
          <a:p>
            <a:r>
              <a:rPr lang="en-CA" baseline="0" dirty="0" smtClean="0"/>
              <a:t> Adding to the confusion were duplicates; conflicting policies; outdated policies and ghost policies - the ones everyone followed, but had never actually been committed to paper or to the Board for approval.  </a:t>
            </a:r>
          </a:p>
          <a:p>
            <a:endParaRPr lang="en-CA" baseline="0" dirty="0" smtClean="0"/>
          </a:p>
          <a:p>
            <a:r>
              <a:rPr lang="en-CA" baseline="0" dirty="0" smtClean="0"/>
              <a:t>Several were found to be more a procedure than a policy.  Some seemed to be reviewed repeatedly while others lay dormant with no updates whatsoever - regardless of any scheduled reviews.</a:t>
            </a:r>
          </a:p>
          <a:p>
            <a:endParaRPr lang="en-CA" baseline="0" dirty="0" smtClean="0"/>
          </a:p>
          <a:p>
            <a:endParaRPr lang="en-CA" baseline="0" dirty="0" smtClean="0"/>
          </a:p>
          <a:p>
            <a:r>
              <a:rPr lang="en-CA" baseline="0" dirty="0" smtClean="0"/>
              <a:t>Board members changed…some had strong understanding of rationale behind policies, varying degrees of understanding the importance of policy and monitoring/reviewing.</a:t>
            </a:r>
          </a:p>
          <a:p>
            <a:endParaRPr lang="en-CA" baseline="0" dirty="0" smtClean="0"/>
          </a:p>
          <a:p>
            <a:r>
              <a:rPr lang="en-CA" baseline="0" dirty="0" smtClean="0"/>
              <a:t>There were LOTS of policies….in many formats, in many places……and sometimes multiple policy versions of the same topic!  Some policies were developed and implemented by CEO;  some policies were developed in response to a problem and after the fact.  Experienced board members recalled that “we had a policy on that”….but it was difficult to find the latest policy.  Sometimes practice didn’t follow policy!</a:t>
            </a:r>
          </a:p>
          <a:p>
            <a:endParaRPr lang="en-CA" baseline="0" dirty="0" smtClean="0"/>
          </a:p>
          <a:p>
            <a:r>
              <a:rPr lang="en-CA" baseline="0" dirty="0" smtClean="0"/>
              <a:t>Some of the policies written were quite long and because of that, sometimes confusing.  Often it was unclear to the reader what the policy was directing.  In many cases, the policy was actually a procedure.  There were multiple versions sometimes of the same policy….and the versions contradicted each other.</a:t>
            </a:r>
          </a:p>
          <a:p>
            <a:endParaRPr lang="en-CA" baseline="0" dirty="0" smtClean="0"/>
          </a:p>
          <a:p>
            <a:r>
              <a:rPr lang="en-CA" baseline="0" dirty="0" smtClean="0"/>
              <a:t>The review cycle was not defined or consistent…and this resulted in several policies being very outdated.</a:t>
            </a:r>
          </a:p>
          <a:p>
            <a:endParaRPr lang="en-CA" baseline="0" dirty="0" smtClean="0"/>
          </a:p>
          <a:p>
            <a:r>
              <a:rPr lang="en-CA" baseline="0" dirty="0" smtClean="0"/>
              <a:t>Policy sometimes was developed because of something that happened and was or wasn’t addressed satisfactorily.</a:t>
            </a:r>
            <a:endParaRPr lang="en-CA" dirty="0"/>
          </a:p>
        </p:txBody>
      </p:sp>
      <p:sp>
        <p:nvSpPr>
          <p:cNvPr id="4" name="Slide Number Placeholder 3"/>
          <p:cNvSpPr>
            <a:spLocks noGrp="1"/>
          </p:cNvSpPr>
          <p:nvPr>
            <p:ph type="sldNum" sz="quarter" idx="10"/>
          </p:nvPr>
        </p:nvSpPr>
        <p:spPr/>
        <p:txBody>
          <a:bodyPr/>
          <a:lstStyle/>
          <a:p>
            <a:fld id="{A40708EC-8ADE-474F-BD48-1039A9680346}" type="slidenum">
              <a:rPr lang="en-CA" smtClean="0"/>
              <a:pPr/>
              <a:t>3</a:t>
            </a:fld>
            <a:endParaRPr lang="en-CA"/>
          </a:p>
        </p:txBody>
      </p:sp>
    </p:spTree>
    <p:extLst>
      <p:ext uri="{BB962C8B-B14F-4D97-AF65-F5344CB8AC3E}">
        <p14:creationId xmlns:p14="http://schemas.microsoft.com/office/powerpoint/2010/main" val="206323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Our goal:  We recognized that we needed to make this a priority for our Board if we were to have strong library, with everyone on the same page!</a:t>
            </a:r>
          </a:p>
          <a:p>
            <a:endParaRPr lang="en-CA" baseline="0" dirty="0" smtClean="0"/>
          </a:p>
          <a:p>
            <a:r>
              <a:rPr lang="en-CA" baseline="0" dirty="0" smtClean="0"/>
              <a:t>Thus– our goal ---refer to slide.</a:t>
            </a:r>
            <a:endParaRPr lang="en-CA" dirty="0"/>
          </a:p>
        </p:txBody>
      </p:sp>
      <p:sp>
        <p:nvSpPr>
          <p:cNvPr id="4" name="Slide Number Placeholder 3"/>
          <p:cNvSpPr>
            <a:spLocks noGrp="1"/>
          </p:cNvSpPr>
          <p:nvPr>
            <p:ph type="sldNum" sz="quarter" idx="10"/>
          </p:nvPr>
        </p:nvSpPr>
        <p:spPr/>
        <p:txBody>
          <a:bodyPr/>
          <a:lstStyle/>
          <a:p>
            <a:fld id="{A40708EC-8ADE-474F-BD48-1039A9680346}" type="slidenum">
              <a:rPr lang="en-CA" smtClean="0"/>
              <a:pPr/>
              <a:t>4</a:t>
            </a:fld>
            <a:endParaRPr lang="en-CA"/>
          </a:p>
        </p:txBody>
      </p:sp>
    </p:spTree>
    <p:extLst>
      <p:ext uri="{BB962C8B-B14F-4D97-AF65-F5344CB8AC3E}">
        <p14:creationId xmlns:p14="http://schemas.microsoft.com/office/powerpoint/2010/main" val="2382727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We’ve shared why</a:t>
            </a:r>
            <a:r>
              <a:rPr lang="en-CA" baseline="0" dirty="0" smtClean="0"/>
              <a:t> we got started….let’s talk about where you are at!</a:t>
            </a:r>
          </a:p>
          <a:p>
            <a:endParaRPr lang="en-CA" baseline="0" dirty="0" smtClean="0"/>
          </a:p>
          <a:p>
            <a:r>
              <a:rPr lang="en-CA" baseline="0" dirty="0" smtClean="0"/>
              <a:t>At your table, we’d like you to share with each other where you think your library board is with respect to policies.  What’s been your experience (good and bad)?  What’s been your biggest challenge?  What’s been something you’ve been successful at?</a:t>
            </a:r>
          </a:p>
          <a:p>
            <a:endParaRPr lang="en-CA" baseline="0" dirty="0" smtClean="0"/>
          </a:p>
          <a:p>
            <a:r>
              <a:rPr lang="en-CA" baseline="0" dirty="0" smtClean="0"/>
              <a:t>Be prepared to share with the larger group.  (Allow 10-15 minutes depending on size of group and level of interaction and participation).  </a:t>
            </a:r>
          </a:p>
          <a:p>
            <a:endParaRPr lang="en-CA" baseline="0" dirty="0" smtClean="0"/>
          </a:p>
          <a:p>
            <a:r>
              <a:rPr lang="en-CA" baseline="0" dirty="0" smtClean="0"/>
              <a:t>NOTE:  throughout the remainder of the presentation, try to make connections with what they give us.</a:t>
            </a:r>
            <a:endParaRPr lang="en-CA" dirty="0"/>
          </a:p>
        </p:txBody>
      </p:sp>
      <p:sp>
        <p:nvSpPr>
          <p:cNvPr id="4" name="Slide Number Placeholder 3"/>
          <p:cNvSpPr>
            <a:spLocks noGrp="1"/>
          </p:cNvSpPr>
          <p:nvPr>
            <p:ph type="sldNum" sz="quarter" idx="10"/>
          </p:nvPr>
        </p:nvSpPr>
        <p:spPr/>
        <p:txBody>
          <a:bodyPr/>
          <a:lstStyle/>
          <a:p>
            <a:fld id="{A40708EC-8ADE-474F-BD48-1039A9680346}" type="slidenum">
              <a:rPr lang="en-CA" smtClean="0"/>
              <a:pPr/>
              <a:t>5</a:t>
            </a:fld>
            <a:endParaRPr lang="en-CA"/>
          </a:p>
        </p:txBody>
      </p:sp>
    </p:spTree>
    <p:extLst>
      <p:ext uri="{BB962C8B-B14F-4D97-AF65-F5344CB8AC3E}">
        <p14:creationId xmlns:p14="http://schemas.microsoft.com/office/powerpoint/2010/main" val="1625417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Our Board by-laws provide for committees to be struck</a:t>
            </a:r>
            <a:r>
              <a:rPr lang="en-CA" baseline="0" dirty="0" smtClean="0"/>
              <a:t> and thus the Board established the Policy Committee.  The task was to do a complete overhaul of the existing policies.</a:t>
            </a:r>
          </a:p>
          <a:p>
            <a:endParaRPr lang="en-CA" baseline="0" dirty="0" smtClean="0"/>
          </a:p>
          <a:p>
            <a:r>
              <a:rPr lang="en-CA" baseline="0" dirty="0" smtClean="0"/>
              <a:t>It should be noted that there was a Policy Committee is existence and much work had been started…but because of circumstances, the work didn’t always get to the Board for approval.  </a:t>
            </a:r>
            <a:r>
              <a:rPr lang="en-CA" baseline="0" dirty="0" smtClean="0">
                <a:solidFill>
                  <a:srgbClr val="C00000"/>
                </a:solidFill>
              </a:rPr>
              <a:t>(How much do we say here?????)</a:t>
            </a:r>
          </a:p>
          <a:p>
            <a:endParaRPr lang="en-CA" baseline="0" dirty="0" smtClean="0"/>
          </a:p>
          <a:p>
            <a:r>
              <a:rPr lang="en-CA" dirty="0" smtClean="0"/>
              <a:t>The</a:t>
            </a:r>
            <a:r>
              <a:rPr lang="en-CA" baseline="0" dirty="0" smtClean="0"/>
              <a:t> Committee’s membership expanded and the work began.  </a:t>
            </a:r>
            <a:endParaRPr lang="en-CA" dirty="0"/>
          </a:p>
        </p:txBody>
      </p:sp>
      <p:sp>
        <p:nvSpPr>
          <p:cNvPr id="4" name="Slide Number Placeholder 3"/>
          <p:cNvSpPr>
            <a:spLocks noGrp="1"/>
          </p:cNvSpPr>
          <p:nvPr>
            <p:ph type="sldNum" sz="quarter" idx="10"/>
          </p:nvPr>
        </p:nvSpPr>
        <p:spPr/>
        <p:txBody>
          <a:bodyPr/>
          <a:lstStyle/>
          <a:p>
            <a:fld id="{A40708EC-8ADE-474F-BD48-1039A9680346}" type="slidenum">
              <a:rPr lang="en-CA" smtClean="0"/>
              <a:pPr/>
              <a:t>6</a:t>
            </a:fld>
            <a:endParaRPr lang="en-CA"/>
          </a:p>
        </p:txBody>
      </p:sp>
    </p:spTree>
    <p:extLst>
      <p:ext uri="{BB962C8B-B14F-4D97-AF65-F5344CB8AC3E}">
        <p14:creationId xmlns:p14="http://schemas.microsoft.com/office/powerpoint/2010/main" val="2977284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So…..we had a committee,</a:t>
            </a:r>
            <a:r>
              <a:rPr lang="en-CA" baseline="0" dirty="0" smtClean="0"/>
              <a:t> we had the enthusiasm and commitment of the Board…..we were ready to begin!</a:t>
            </a:r>
          </a:p>
          <a:p>
            <a:endParaRPr lang="en-CA" baseline="0" dirty="0" smtClean="0"/>
          </a:p>
          <a:p>
            <a:r>
              <a:rPr lang="en-CA" baseline="0" dirty="0" smtClean="0"/>
              <a:t>Briefly, here’s the process we used……I’ll just go over them at a high level now and then we will share the nuts and bolts in detail of each.</a:t>
            </a:r>
          </a:p>
          <a:p>
            <a:endParaRPr lang="en-CA" baseline="0" dirty="0" smtClean="0"/>
          </a:p>
          <a:p>
            <a:r>
              <a:rPr lang="en-CA" baseline="0" dirty="0" smtClean="0"/>
              <a:t>(so over the broad topics shown on slide).</a:t>
            </a:r>
            <a:endParaRPr lang="en-CA" dirty="0"/>
          </a:p>
        </p:txBody>
      </p:sp>
      <p:sp>
        <p:nvSpPr>
          <p:cNvPr id="4" name="Slide Number Placeholder 3"/>
          <p:cNvSpPr>
            <a:spLocks noGrp="1"/>
          </p:cNvSpPr>
          <p:nvPr>
            <p:ph type="sldNum" sz="quarter" idx="10"/>
          </p:nvPr>
        </p:nvSpPr>
        <p:spPr/>
        <p:txBody>
          <a:bodyPr/>
          <a:lstStyle/>
          <a:p>
            <a:fld id="{A40708EC-8ADE-474F-BD48-1039A9680346}" type="slidenum">
              <a:rPr lang="en-CA" smtClean="0"/>
              <a:pPr/>
              <a:t>7</a:t>
            </a:fld>
            <a:endParaRPr lang="en-CA"/>
          </a:p>
        </p:txBody>
      </p:sp>
    </p:spTree>
    <p:extLst>
      <p:ext uri="{BB962C8B-B14F-4D97-AF65-F5344CB8AC3E}">
        <p14:creationId xmlns:p14="http://schemas.microsoft.com/office/powerpoint/2010/main" val="1385343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So</a:t>
            </a:r>
            <a:r>
              <a:rPr lang="en-CA" baseline="0" dirty="0" smtClean="0"/>
              <a:t> first we had to get copies of all existing policies…..sounds easy????  Not really!</a:t>
            </a:r>
          </a:p>
          <a:p>
            <a:r>
              <a:rPr lang="en-CA" baseline="0" dirty="0" smtClean="0"/>
              <a:t>Some committee members had copies of policies, the CEO was able to provide some.   We had reams of paper and multiple versions of policies.  </a:t>
            </a:r>
          </a:p>
          <a:p>
            <a:endParaRPr lang="en-CA" baseline="0" dirty="0" smtClean="0"/>
          </a:p>
          <a:p>
            <a:r>
              <a:rPr lang="en-CA" baseline="0" dirty="0" smtClean="0"/>
              <a:t>This prompted us to recommend that we needed a better process for storing policies……we determined that all policies would be stored on an internal drive and posted on the library’s website.  Paper copies of policy were discouraged, as we wanted to ensure that everyone would only be accessing the most current policy.</a:t>
            </a:r>
            <a:endParaRPr lang="en-CA" dirty="0"/>
          </a:p>
        </p:txBody>
      </p:sp>
      <p:sp>
        <p:nvSpPr>
          <p:cNvPr id="4" name="Slide Number Placeholder 3"/>
          <p:cNvSpPr>
            <a:spLocks noGrp="1"/>
          </p:cNvSpPr>
          <p:nvPr>
            <p:ph type="sldNum" sz="quarter" idx="10"/>
          </p:nvPr>
        </p:nvSpPr>
        <p:spPr/>
        <p:txBody>
          <a:bodyPr/>
          <a:lstStyle/>
          <a:p>
            <a:fld id="{A40708EC-8ADE-474F-BD48-1039A9680346}" type="slidenum">
              <a:rPr lang="en-CA" smtClean="0"/>
              <a:pPr/>
              <a:t>8</a:t>
            </a:fld>
            <a:endParaRPr lang="en-CA"/>
          </a:p>
        </p:txBody>
      </p:sp>
    </p:spTree>
    <p:extLst>
      <p:ext uri="{BB962C8B-B14F-4D97-AF65-F5344CB8AC3E}">
        <p14:creationId xmlns:p14="http://schemas.microsoft.com/office/powerpoint/2010/main" val="311628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We physically sorted all of the policies into piles…..we had determined that we would organize our policies into 4 categories:  Governance. Operations, Business/Financial,</a:t>
            </a:r>
            <a:r>
              <a:rPr lang="en-CA" baseline="0" dirty="0" smtClean="0"/>
              <a:t> Human Resources.</a:t>
            </a:r>
          </a:p>
          <a:p>
            <a:endParaRPr lang="en-CA" baseline="0" dirty="0" smtClean="0"/>
          </a:p>
          <a:p>
            <a:r>
              <a:rPr lang="en-CA" baseline="0" dirty="0" smtClean="0"/>
              <a:t>These were the categories that we felt made the most sense for our public library staff and public.</a:t>
            </a:r>
          </a:p>
          <a:p>
            <a:endParaRPr lang="en-CA" baseline="0" dirty="0" smtClean="0"/>
          </a:p>
          <a:p>
            <a:r>
              <a:rPr lang="en-CA" baseline="0" dirty="0" smtClean="0"/>
              <a:t>Then we figured out how we wanted them numbered…..we chose to use 100 series….for Governance  so each policy pertaining to governance would be 100-01, 100-02, etc.  We did the same for the other categories.</a:t>
            </a:r>
            <a:endParaRPr lang="en-CA" dirty="0"/>
          </a:p>
        </p:txBody>
      </p:sp>
      <p:sp>
        <p:nvSpPr>
          <p:cNvPr id="4" name="Slide Number Placeholder 3"/>
          <p:cNvSpPr>
            <a:spLocks noGrp="1"/>
          </p:cNvSpPr>
          <p:nvPr>
            <p:ph type="sldNum" sz="quarter" idx="10"/>
          </p:nvPr>
        </p:nvSpPr>
        <p:spPr/>
        <p:txBody>
          <a:bodyPr/>
          <a:lstStyle/>
          <a:p>
            <a:fld id="{A40708EC-8ADE-474F-BD48-1039A9680346}" type="slidenum">
              <a:rPr lang="en-CA" smtClean="0"/>
              <a:pPr/>
              <a:t>9</a:t>
            </a:fld>
            <a:endParaRPr lang="en-CA"/>
          </a:p>
        </p:txBody>
      </p:sp>
    </p:spTree>
    <p:extLst>
      <p:ext uri="{BB962C8B-B14F-4D97-AF65-F5344CB8AC3E}">
        <p14:creationId xmlns:p14="http://schemas.microsoft.com/office/powerpoint/2010/main" val="3032549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6A5E0DCF-3D00-48DE-8EE8-052C70700780}" type="datetimeFigureOut">
              <a:rPr lang="en-CA" smtClean="0"/>
              <a:pPr/>
              <a:t>17-02-01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D51F7C7-2286-4A7A-B169-AF0EB59E2252}" type="slidenum">
              <a:rPr lang="en-CA" smtClean="0"/>
              <a:pPr/>
              <a:t>‹#›</a:t>
            </a:fld>
            <a:endParaRPr lang="en-CA"/>
          </a:p>
        </p:txBody>
      </p:sp>
    </p:spTree>
    <p:extLst>
      <p:ext uri="{BB962C8B-B14F-4D97-AF65-F5344CB8AC3E}">
        <p14:creationId xmlns:p14="http://schemas.microsoft.com/office/powerpoint/2010/main" val="401990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6A5E0DCF-3D00-48DE-8EE8-052C70700780}" type="datetimeFigureOut">
              <a:rPr lang="en-CA" smtClean="0"/>
              <a:pPr/>
              <a:t>17-02-01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D51F7C7-2286-4A7A-B169-AF0EB59E2252}" type="slidenum">
              <a:rPr lang="en-CA" smtClean="0"/>
              <a:pPr/>
              <a:t>‹#›</a:t>
            </a:fld>
            <a:endParaRPr lang="en-CA"/>
          </a:p>
        </p:txBody>
      </p:sp>
    </p:spTree>
    <p:extLst>
      <p:ext uri="{BB962C8B-B14F-4D97-AF65-F5344CB8AC3E}">
        <p14:creationId xmlns:p14="http://schemas.microsoft.com/office/powerpoint/2010/main" val="364290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6A5E0DCF-3D00-48DE-8EE8-052C70700780}" type="datetimeFigureOut">
              <a:rPr lang="en-CA" smtClean="0"/>
              <a:pPr/>
              <a:t>17-02-01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D51F7C7-2286-4A7A-B169-AF0EB59E2252}" type="slidenum">
              <a:rPr lang="en-CA" smtClean="0"/>
              <a:pPr/>
              <a:t>‹#›</a:t>
            </a:fld>
            <a:endParaRPr lang="en-CA"/>
          </a:p>
        </p:txBody>
      </p:sp>
    </p:spTree>
    <p:extLst>
      <p:ext uri="{BB962C8B-B14F-4D97-AF65-F5344CB8AC3E}">
        <p14:creationId xmlns:p14="http://schemas.microsoft.com/office/powerpoint/2010/main" val="3959609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6A5E0DCF-3D00-48DE-8EE8-052C70700780}" type="datetimeFigureOut">
              <a:rPr lang="en-CA" smtClean="0"/>
              <a:pPr/>
              <a:t>17-02-01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D51F7C7-2286-4A7A-B169-AF0EB59E2252}" type="slidenum">
              <a:rPr lang="en-CA" smtClean="0"/>
              <a:pPr/>
              <a:t>‹#›</a:t>
            </a:fld>
            <a:endParaRPr lang="en-CA"/>
          </a:p>
        </p:txBody>
      </p:sp>
    </p:spTree>
    <p:extLst>
      <p:ext uri="{BB962C8B-B14F-4D97-AF65-F5344CB8AC3E}">
        <p14:creationId xmlns:p14="http://schemas.microsoft.com/office/powerpoint/2010/main" val="226760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5E0DCF-3D00-48DE-8EE8-052C70700780}" type="datetimeFigureOut">
              <a:rPr lang="en-CA" smtClean="0"/>
              <a:pPr/>
              <a:t>17-02-01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D51F7C7-2286-4A7A-B169-AF0EB59E2252}" type="slidenum">
              <a:rPr lang="en-CA" smtClean="0"/>
              <a:pPr/>
              <a:t>‹#›</a:t>
            </a:fld>
            <a:endParaRPr lang="en-CA"/>
          </a:p>
        </p:txBody>
      </p:sp>
    </p:spTree>
    <p:extLst>
      <p:ext uri="{BB962C8B-B14F-4D97-AF65-F5344CB8AC3E}">
        <p14:creationId xmlns:p14="http://schemas.microsoft.com/office/powerpoint/2010/main" val="309659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6A5E0DCF-3D00-48DE-8EE8-052C70700780}" type="datetimeFigureOut">
              <a:rPr lang="en-CA" smtClean="0"/>
              <a:pPr/>
              <a:t>17-02-01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D51F7C7-2286-4A7A-B169-AF0EB59E2252}" type="slidenum">
              <a:rPr lang="en-CA" smtClean="0"/>
              <a:pPr/>
              <a:t>‹#›</a:t>
            </a:fld>
            <a:endParaRPr lang="en-CA"/>
          </a:p>
        </p:txBody>
      </p:sp>
    </p:spTree>
    <p:extLst>
      <p:ext uri="{BB962C8B-B14F-4D97-AF65-F5344CB8AC3E}">
        <p14:creationId xmlns:p14="http://schemas.microsoft.com/office/powerpoint/2010/main" val="107181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6A5E0DCF-3D00-48DE-8EE8-052C70700780}" type="datetimeFigureOut">
              <a:rPr lang="en-CA" smtClean="0"/>
              <a:pPr/>
              <a:t>17-02-01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D51F7C7-2286-4A7A-B169-AF0EB59E2252}" type="slidenum">
              <a:rPr lang="en-CA" smtClean="0"/>
              <a:pPr/>
              <a:t>‹#›</a:t>
            </a:fld>
            <a:endParaRPr lang="en-CA"/>
          </a:p>
        </p:txBody>
      </p:sp>
    </p:spTree>
    <p:extLst>
      <p:ext uri="{BB962C8B-B14F-4D97-AF65-F5344CB8AC3E}">
        <p14:creationId xmlns:p14="http://schemas.microsoft.com/office/powerpoint/2010/main" val="1272714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6A5E0DCF-3D00-48DE-8EE8-052C70700780}" type="datetimeFigureOut">
              <a:rPr lang="en-CA" smtClean="0"/>
              <a:pPr/>
              <a:t>17-02-01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D51F7C7-2286-4A7A-B169-AF0EB59E2252}" type="slidenum">
              <a:rPr lang="en-CA" smtClean="0"/>
              <a:pPr/>
              <a:t>‹#›</a:t>
            </a:fld>
            <a:endParaRPr lang="en-CA"/>
          </a:p>
        </p:txBody>
      </p:sp>
    </p:spTree>
    <p:extLst>
      <p:ext uri="{BB962C8B-B14F-4D97-AF65-F5344CB8AC3E}">
        <p14:creationId xmlns:p14="http://schemas.microsoft.com/office/powerpoint/2010/main" val="1548531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5E0DCF-3D00-48DE-8EE8-052C70700780}" type="datetimeFigureOut">
              <a:rPr lang="en-CA" smtClean="0"/>
              <a:pPr/>
              <a:t>17-02-01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5D51F7C7-2286-4A7A-B169-AF0EB59E2252}" type="slidenum">
              <a:rPr lang="en-CA" smtClean="0"/>
              <a:pPr/>
              <a:t>‹#›</a:t>
            </a:fld>
            <a:endParaRPr lang="en-CA"/>
          </a:p>
        </p:txBody>
      </p:sp>
    </p:spTree>
    <p:extLst>
      <p:ext uri="{BB962C8B-B14F-4D97-AF65-F5344CB8AC3E}">
        <p14:creationId xmlns:p14="http://schemas.microsoft.com/office/powerpoint/2010/main" val="2556498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5E0DCF-3D00-48DE-8EE8-052C70700780}" type="datetimeFigureOut">
              <a:rPr lang="en-CA" smtClean="0"/>
              <a:pPr/>
              <a:t>17-02-01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D51F7C7-2286-4A7A-B169-AF0EB59E2252}" type="slidenum">
              <a:rPr lang="en-CA" smtClean="0"/>
              <a:pPr/>
              <a:t>‹#›</a:t>
            </a:fld>
            <a:endParaRPr lang="en-CA"/>
          </a:p>
        </p:txBody>
      </p:sp>
    </p:spTree>
    <p:extLst>
      <p:ext uri="{BB962C8B-B14F-4D97-AF65-F5344CB8AC3E}">
        <p14:creationId xmlns:p14="http://schemas.microsoft.com/office/powerpoint/2010/main" val="4224769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5E0DCF-3D00-48DE-8EE8-052C70700780}" type="datetimeFigureOut">
              <a:rPr lang="en-CA" smtClean="0"/>
              <a:pPr/>
              <a:t>17-02-01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D51F7C7-2286-4A7A-B169-AF0EB59E2252}" type="slidenum">
              <a:rPr lang="en-CA" smtClean="0"/>
              <a:pPr/>
              <a:t>‹#›</a:t>
            </a:fld>
            <a:endParaRPr lang="en-CA"/>
          </a:p>
        </p:txBody>
      </p:sp>
    </p:spTree>
    <p:extLst>
      <p:ext uri="{BB962C8B-B14F-4D97-AF65-F5344CB8AC3E}">
        <p14:creationId xmlns:p14="http://schemas.microsoft.com/office/powerpoint/2010/main" val="9214613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2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5E0DCF-3D00-48DE-8EE8-052C70700780}" type="datetimeFigureOut">
              <a:rPr lang="en-CA" smtClean="0"/>
              <a:pPr/>
              <a:t>17-02-01</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51F7C7-2286-4A7A-B169-AF0EB59E2252}" type="slidenum">
              <a:rPr lang="en-CA" smtClean="0"/>
              <a:pPr/>
              <a:t>‹#›</a:t>
            </a:fld>
            <a:endParaRPr lang="en-CA"/>
          </a:p>
        </p:txBody>
      </p:sp>
    </p:spTree>
    <p:extLst>
      <p:ext uri="{BB962C8B-B14F-4D97-AF65-F5344CB8AC3E}">
        <p14:creationId xmlns:p14="http://schemas.microsoft.com/office/powerpoint/2010/main" val="631145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emf"/><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5.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emf"/><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jpe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comments" Target="../comments/commen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hyperlink" Target="http://www.mtc.gov.on.ca/en/libraries/legislation.shtml" TargetMode="External"/><Relationship Id="rId4" Type="http://schemas.openxmlformats.org/officeDocument/2006/relationships/hyperlink" Target="http://www.accessola.org/web/OLA/OLBA/Leadership_by_Design/OLA/OLBA/Leadership_by_Design/Leadership_by_Design.aspx?hkey=65ecadbf-bb5d-482d-99ba-4f5673d03faa" TargetMode="External"/><Relationship Id="rId5" Type="http://schemas.openxmlformats.org/officeDocument/2006/relationships/hyperlink" Target="www.learnhq.ca/news" TargetMode="External"/><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1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0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14702" y="2036763"/>
            <a:ext cx="7502236" cy="2387600"/>
          </a:xfrm>
        </p:spPr>
        <p:txBody>
          <a:bodyPr/>
          <a:lstStyle/>
          <a:p>
            <a:r>
              <a:rPr lang="en-CA" b="1" dirty="0" smtClean="0">
                <a:latin typeface="Century Gothic" panose="020B0502020202020204" pitchFamily="34" charset="0"/>
              </a:rPr>
              <a:t>Pulling Your Policies Together</a:t>
            </a:r>
            <a:endParaRPr lang="en-CA" b="1" dirty="0">
              <a:latin typeface="Century Gothic" panose="020B0502020202020204" pitchFamily="34" charset="0"/>
            </a:endParaRPr>
          </a:p>
        </p:txBody>
      </p:sp>
      <p:sp>
        <p:nvSpPr>
          <p:cNvPr id="3" name="Subtitle 2"/>
          <p:cNvSpPr>
            <a:spLocks noGrp="1"/>
          </p:cNvSpPr>
          <p:nvPr>
            <p:ph type="subTitle" idx="1"/>
          </p:nvPr>
        </p:nvSpPr>
        <p:spPr>
          <a:xfrm>
            <a:off x="5643154" y="4641129"/>
            <a:ext cx="5509755" cy="1655762"/>
          </a:xfrm>
        </p:spPr>
        <p:txBody>
          <a:bodyPr/>
          <a:lstStyle/>
          <a:p>
            <a:pPr algn="l"/>
            <a:r>
              <a:rPr lang="en-CA" b="1" dirty="0" smtClean="0">
                <a:latin typeface="+mj-lt"/>
              </a:rPr>
              <a:t>Toni </a:t>
            </a:r>
            <a:r>
              <a:rPr lang="en-CA" b="1" dirty="0" err="1" smtClean="0">
                <a:latin typeface="+mj-lt"/>
              </a:rPr>
              <a:t>Nanne</a:t>
            </a:r>
            <a:r>
              <a:rPr lang="en-CA" b="1" dirty="0" smtClean="0">
                <a:latin typeface="+mj-lt"/>
              </a:rPr>
              <a:t>-Little and Frances Ryan</a:t>
            </a:r>
          </a:p>
          <a:p>
            <a:pPr algn="r"/>
            <a:r>
              <a:rPr lang="en-CA" b="1" dirty="0" smtClean="0">
                <a:latin typeface="+mj-lt"/>
              </a:rPr>
              <a:t>Board Members -  Sault Ste. Marie Public Library</a:t>
            </a:r>
            <a:endParaRPr lang="en-CA" b="1" dirty="0">
              <a:latin typeface="+mj-lt"/>
            </a:endParaRPr>
          </a:p>
        </p:txBody>
      </p:sp>
    </p:spTree>
    <p:extLst>
      <p:ext uri="{BB962C8B-B14F-4D97-AF65-F5344CB8AC3E}">
        <p14:creationId xmlns:p14="http://schemas.microsoft.com/office/powerpoint/2010/main" val="109266262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5000"/>
            <a:lum/>
          </a:blip>
          <a:srcRect/>
          <a:stretch>
            <a:fillRect t="-17000" b="-17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933440" y="1709739"/>
            <a:ext cx="5414010" cy="1429702"/>
          </a:xfrm>
        </p:spPr>
        <p:txBody>
          <a:bodyPr>
            <a:normAutofit/>
          </a:bodyPr>
          <a:lstStyle/>
          <a:p>
            <a:pPr algn="ctr"/>
            <a:r>
              <a:rPr lang="en-CA" b="1" dirty="0" smtClean="0"/>
              <a:t>CHART</a:t>
            </a:r>
            <a:endParaRPr lang="en-CA" b="1" dirty="0"/>
          </a:p>
        </p:txBody>
      </p:sp>
      <p:sp>
        <p:nvSpPr>
          <p:cNvPr id="5" name="Text Placeholder 4"/>
          <p:cNvSpPr>
            <a:spLocks noGrp="1"/>
          </p:cNvSpPr>
          <p:nvPr>
            <p:ph type="body" idx="1"/>
          </p:nvPr>
        </p:nvSpPr>
        <p:spPr>
          <a:xfrm>
            <a:off x="5673012" y="3606801"/>
            <a:ext cx="5674438" cy="2482850"/>
          </a:xfrm>
        </p:spPr>
        <p:txBody>
          <a:bodyPr>
            <a:normAutofit/>
          </a:bodyPr>
          <a:lstStyle/>
          <a:p>
            <a:pPr marL="342900" indent="-342900">
              <a:buFont typeface="Arial" panose="020B0604020202020204" pitchFamily="34" charset="0"/>
              <a:buChar char="•"/>
            </a:pPr>
            <a:r>
              <a:rPr lang="en-CA" sz="2800" dirty="0" smtClean="0">
                <a:solidFill>
                  <a:srgbClr val="0070C0"/>
                </a:solidFill>
                <a:latin typeface="Arial Rounded MT Bold" panose="020F0704030504030204" pitchFamily="34" charset="0"/>
              </a:rPr>
              <a:t>Policy Number</a:t>
            </a:r>
          </a:p>
          <a:p>
            <a:pPr marL="342900" indent="-342900">
              <a:buFont typeface="Arial" panose="020B0604020202020204" pitchFamily="34" charset="0"/>
              <a:buChar char="•"/>
            </a:pPr>
            <a:r>
              <a:rPr lang="en-CA" sz="2800" dirty="0" smtClean="0">
                <a:solidFill>
                  <a:srgbClr val="0070C0"/>
                </a:solidFill>
                <a:latin typeface="Arial Rounded MT Bold" panose="020F0704030504030204" pitchFamily="34" charset="0"/>
              </a:rPr>
              <a:t>Name of Policy</a:t>
            </a:r>
          </a:p>
          <a:p>
            <a:pPr marL="342900" indent="-342900">
              <a:buFont typeface="Arial" panose="020B0604020202020204" pitchFamily="34" charset="0"/>
              <a:buChar char="•"/>
            </a:pPr>
            <a:r>
              <a:rPr lang="en-CA" sz="2800" dirty="0" smtClean="0">
                <a:solidFill>
                  <a:srgbClr val="0070C0"/>
                </a:solidFill>
                <a:latin typeface="Arial Rounded MT Bold" panose="020F0704030504030204" pitchFamily="34" charset="0"/>
              </a:rPr>
              <a:t>Last Revision Date</a:t>
            </a:r>
          </a:p>
          <a:p>
            <a:pPr marL="342900" indent="-342900">
              <a:buFont typeface="Arial" panose="020B0604020202020204" pitchFamily="34" charset="0"/>
              <a:buChar char="•"/>
            </a:pPr>
            <a:r>
              <a:rPr lang="en-CA" sz="2800" dirty="0" smtClean="0">
                <a:solidFill>
                  <a:srgbClr val="0070C0"/>
                </a:solidFill>
                <a:latin typeface="Arial Rounded MT Bold" panose="020F0704030504030204" pitchFamily="34" charset="0"/>
              </a:rPr>
              <a:t>Review date</a:t>
            </a:r>
            <a:endParaRPr lang="en-CA" sz="2800" dirty="0">
              <a:solidFill>
                <a:srgbClr val="0070C0"/>
              </a:solidFill>
              <a:latin typeface="Arial Rounded MT Bold" panose="020F0704030504030204" pitchFamily="34" charset="0"/>
            </a:endParaRPr>
          </a:p>
        </p:txBody>
      </p:sp>
    </p:spTree>
    <p:extLst>
      <p:ext uri="{BB962C8B-B14F-4D97-AF65-F5344CB8AC3E}">
        <p14:creationId xmlns:p14="http://schemas.microsoft.com/office/powerpoint/2010/main" val="194014568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2000"/>
          </a:blip>
          <a:srcRect/>
          <a:stretch>
            <a:fillRect t="-17000" b="-17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2791528" y="203560"/>
            <a:ext cx="8287804" cy="6367747"/>
          </a:xfrm>
          <a:prstGeom prst="rect">
            <a:avLst/>
          </a:prstGeom>
        </p:spPr>
      </p:pic>
    </p:spTree>
    <p:extLst>
      <p:ext uri="{BB962C8B-B14F-4D97-AF65-F5344CB8AC3E}">
        <p14:creationId xmlns:p14="http://schemas.microsoft.com/office/powerpoint/2010/main" val="113306230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894120" y="164250"/>
            <a:ext cx="8433787" cy="6479911"/>
          </a:xfrm>
          <a:prstGeom prst="rect">
            <a:avLst/>
          </a:prstGeom>
        </p:spPr>
      </p:pic>
    </p:spTree>
    <p:extLst>
      <p:ext uri="{BB962C8B-B14F-4D97-AF65-F5344CB8AC3E}">
        <p14:creationId xmlns:p14="http://schemas.microsoft.com/office/powerpoint/2010/main" val="3792179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1000"/>
            <a:lum/>
          </a:blip>
          <a:srcRect/>
          <a:stretch>
            <a:fillRect t="-17000" b="-17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888411" y="2177099"/>
            <a:ext cx="5414010" cy="1429702"/>
          </a:xfrm>
        </p:spPr>
        <p:txBody>
          <a:bodyPr>
            <a:normAutofit fontScale="90000"/>
          </a:bodyPr>
          <a:lstStyle/>
          <a:p>
            <a:pPr algn="ctr"/>
            <a:r>
              <a:rPr lang="en-CA" b="1" dirty="0" smtClean="0"/>
              <a:t>TEMPLATE</a:t>
            </a:r>
            <a:br>
              <a:rPr lang="en-CA" b="1" dirty="0" smtClean="0"/>
            </a:br>
            <a:r>
              <a:rPr lang="en-CA" b="1" dirty="0" smtClean="0"/>
              <a:t>FORMATTING</a:t>
            </a:r>
            <a:endParaRPr lang="en-CA" b="1" dirty="0"/>
          </a:p>
        </p:txBody>
      </p:sp>
      <p:sp>
        <p:nvSpPr>
          <p:cNvPr id="5" name="Text Placeholder 4"/>
          <p:cNvSpPr>
            <a:spLocks noGrp="1"/>
          </p:cNvSpPr>
          <p:nvPr>
            <p:ph type="body" idx="1"/>
          </p:nvPr>
        </p:nvSpPr>
        <p:spPr>
          <a:xfrm>
            <a:off x="6400800" y="3606801"/>
            <a:ext cx="4946650" cy="2482850"/>
          </a:xfrm>
        </p:spPr>
        <p:txBody>
          <a:bodyPr>
            <a:normAutofit lnSpcReduction="10000"/>
          </a:bodyPr>
          <a:lstStyle/>
          <a:p>
            <a:pPr marL="342900" indent="-342900">
              <a:buFont typeface="Arial" panose="020B0604020202020204" pitchFamily="34" charset="0"/>
              <a:buChar char="•"/>
            </a:pPr>
            <a:r>
              <a:rPr lang="en-CA" dirty="0" smtClean="0">
                <a:solidFill>
                  <a:srgbClr val="0070C0"/>
                </a:solidFill>
                <a:latin typeface="Arial Rounded MT Bold" panose="020F0704030504030204" pitchFamily="34" charset="0"/>
              </a:rPr>
              <a:t>Banner</a:t>
            </a:r>
          </a:p>
          <a:p>
            <a:pPr marL="342900" indent="-342900">
              <a:buFont typeface="Arial" panose="020B0604020202020204" pitchFamily="34" charset="0"/>
              <a:buChar char="•"/>
            </a:pPr>
            <a:r>
              <a:rPr lang="en-CA" dirty="0" smtClean="0">
                <a:solidFill>
                  <a:srgbClr val="0070C0"/>
                </a:solidFill>
                <a:latin typeface="Arial Rounded MT Bold" panose="020F0704030504030204" pitchFamily="34" charset="0"/>
              </a:rPr>
              <a:t>Headings</a:t>
            </a:r>
          </a:p>
          <a:p>
            <a:pPr marL="342900" indent="-342900">
              <a:buFont typeface="Arial" panose="020B0604020202020204" pitchFamily="34" charset="0"/>
              <a:buChar char="•"/>
            </a:pPr>
            <a:r>
              <a:rPr lang="en-CA" dirty="0" smtClean="0">
                <a:solidFill>
                  <a:srgbClr val="0070C0"/>
                </a:solidFill>
                <a:latin typeface="Arial Rounded MT Bold" panose="020F0704030504030204" pitchFamily="34" charset="0"/>
              </a:rPr>
              <a:t>Font type</a:t>
            </a:r>
          </a:p>
          <a:p>
            <a:pPr marL="342900" indent="-342900">
              <a:buFont typeface="Arial" panose="020B0604020202020204" pitchFamily="34" charset="0"/>
              <a:buChar char="•"/>
            </a:pPr>
            <a:r>
              <a:rPr lang="en-CA" dirty="0" smtClean="0">
                <a:solidFill>
                  <a:srgbClr val="0070C0"/>
                </a:solidFill>
                <a:latin typeface="Arial Rounded MT Bold" panose="020F0704030504030204" pitchFamily="34" charset="0"/>
              </a:rPr>
              <a:t>Font size</a:t>
            </a:r>
          </a:p>
          <a:p>
            <a:pPr marL="342900" indent="-342900">
              <a:buFont typeface="Arial" panose="020B0604020202020204" pitchFamily="34" charset="0"/>
              <a:buChar char="•"/>
            </a:pPr>
            <a:r>
              <a:rPr lang="en-CA" dirty="0" smtClean="0">
                <a:solidFill>
                  <a:srgbClr val="0070C0"/>
                </a:solidFill>
                <a:latin typeface="Arial Rounded MT Bold" panose="020F0704030504030204" pitchFamily="34" charset="0"/>
              </a:rPr>
              <a:t>Header and footer</a:t>
            </a:r>
          </a:p>
          <a:p>
            <a:pPr marL="342900" indent="-342900">
              <a:buFont typeface="Arial" panose="020B0604020202020204" pitchFamily="34" charset="0"/>
              <a:buChar char="•"/>
            </a:pPr>
            <a:r>
              <a:rPr lang="en-CA" dirty="0" smtClean="0">
                <a:solidFill>
                  <a:srgbClr val="0070C0"/>
                </a:solidFill>
                <a:latin typeface="Arial Rounded MT Bold" panose="020F0704030504030204" pitchFamily="34" charset="0"/>
              </a:rPr>
              <a:t>“Widows </a:t>
            </a:r>
            <a:r>
              <a:rPr lang="en-CA" smtClean="0">
                <a:solidFill>
                  <a:srgbClr val="0070C0"/>
                </a:solidFill>
                <a:latin typeface="Arial Rounded MT Bold" panose="020F0704030504030204" pitchFamily="34" charset="0"/>
              </a:rPr>
              <a:t>and Orphans”</a:t>
            </a:r>
            <a:endParaRPr lang="en-CA" dirty="0" smtClean="0">
              <a:solidFill>
                <a:srgbClr val="0070C0"/>
              </a:solidFill>
              <a:latin typeface="Arial Rounded MT Bold" panose="020F0704030504030204" pitchFamily="34" charset="0"/>
            </a:endParaRPr>
          </a:p>
        </p:txBody>
      </p:sp>
    </p:spTree>
    <p:extLst>
      <p:ext uri="{BB962C8B-B14F-4D97-AF65-F5344CB8AC3E}">
        <p14:creationId xmlns:p14="http://schemas.microsoft.com/office/powerpoint/2010/main" val="131431958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t="14449"/>
          <a:stretch/>
        </p:blipFill>
        <p:spPr>
          <a:xfrm>
            <a:off x="294958" y="802639"/>
            <a:ext cx="5618162" cy="3265507"/>
          </a:xfrm>
          <a:effectLst>
            <a:softEdge rad="292100"/>
          </a:effectLst>
        </p:spPr>
      </p:pic>
      <p:sp>
        <p:nvSpPr>
          <p:cNvPr id="6" name="Curved Right Arrow 5"/>
          <p:cNvSpPr/>
          <p:nvPr/>
        </p:nvSpPr>
        <p:spPr>
          <a:xfrm rot="17522055">
            <a:off x="5781040" y="3728720"/>
            <a:ext cx="731520" cy="1216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pic>
        <p:nvPicPr>
          <p:cNvPr id="2" name="Picture 1"/>
          <p:cNvPicPr>
            <a:picLocks noChangeAspect="1"/>
          </p:cNvPicPr>
          <p:nvPr/>
        </p:nvPicPr>
        <p:blipFill>
          <a:blip r:embed="rId4"/>
          <a:stretch>
            <a:fillRect/>
          </a:stretch>
        </p:blipFill>
        <p:spPr>
          <a:xfrm>
            <a:off x="6873515" y="239114"/>
            <a:ext cx="4827073" cy="6217670"/>
          </a:xfrm>
          <a:prstGeom prst="rect">
            <a:avLst/>
          </a:prstGeom>
        </p:spPr>
      </p:pic>
    </p:spTree>
    <p:extLst>
      <p:ext uri="{BB962C8B-B14F-4D97-AF65-F5344CB8AC3E}">
        <p14:creationId xmlns:p14="http://schemas.microsoft.com/office/powerpoint/2010/main" val="15436567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ntitled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1631" y="275357"/>
            <a:ext cx="4574083" cy="6245736"/>
          </a:xfrm>
          <a:prstGeom prst="rect">
            <a:avLst/>
          </a:prstGeom>
        </p:spPr>
      </p:pic>
    </p:spTree>
    <p:extLst>
      <p:ext uri="{BB962C8B-B14F-4D97-AF65-F5344CB8AC3E}">
        <p14:creationId xmlns:p14="http://schemas.microsoft.com/office/powerpoint/2010/main" val="192713272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2602" y="699730"/>
            <a:ext cx="4594109" cy="6158270"/>
          </a:xfrm>
          <a:prstGeom prst="rect">
            <a:avLst/>
          </a:prstGeom>
        </p:spPr>
      </p:pic>
    </p:spTree>
    <p:extLst>
      <p:ext uri="{BB962C8B-B14F-4D97-AF65-F5344CB8AC3E}">
        <p14:creationId xmlns:p14="http://schemas.microsoft.com/office/powerpoint/2010/main" val="335079096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ntitled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8082" y="440571"/>
            <a:ext cx="4312440" cy="6116157"/>
          </a:xfrm>
          <a:prstGeom prst="rect">
            <a:avLst/>
          </a:prstGeom>
        </p:spPr>
      </p:pic>
    </p:spTree>
    <p:extLst>
      <p:ext uri="{BB962C8B-B14F-4D97-AF65-F5344CB8AC3E}">
        <p14:creationId xmlns:p14="http://schemas.microsoft.com/office/powerpoint/2010/main" val="322024219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7433" y="551738"/>
            <a:ext cx="6771640" cy="1325563"/>
          </a:xfrm>
        </p:spPr>
        <p:txBody>
          <a:bodyPr/>
          <a:lstStyle/>
          <a:p>
            <a:r>
              <a:rPr lang="en-CA" b="1" dirty="0" smtClean="0"/>
              <a:t>POLICY ON POLICY!</a:t>
            </a:r>
            <a:endParaRPr lang="en-CA" b="1" dirty="0"/>
          </a:p>
        </p:txBody>
      </p:sp>
      <p:sp>
        <p:nvSpPr>
          <p:cNvPr id="3" name="Content Placeholder 2"/>
          <p:cNvSpPr>
            <a:spLocks noGrp="1"/>
          </p:cNvSpPr>
          <p:nvPr>
            <p:ph idx="1"/>
          </p:nvPr>
        </p:nvSpPr>
        <p:spPr>
          <a:xfrm>
            <a:off x="4787433" y="2254833"/>
            <a:ext cx="6771640" cy="4351338"/>
          </a:xfrm>
        </p:spPr>
        <p:txBody>
          <a:bodyPr/>
          <a:lstStyle/>
          <a:p>
            <a:r>
              <a:rPr lang="en-CA" b="1" dirty="0" smtClean="0">
                <a:solidFill>
                  <a:schemeClr val="accent1">
                    <a:lumMod val="75000"/>
                  </a:schemeClr>
                </a:solidFill>
                <a:latin typeface="+mj-lt"/>
              </a:rPr>
              <a:t>Board kept informed of our progress</a:t>
            </a:r>
          </a:p>
          <a:p>
            <a:r>
              <a:rPr lang="en-CA" b="1" dirty="0" smtClean="0">
                <a:solidFill>
                  <a:schemeClr val="accent1">
                    <a:lumMod val="75000"/>
                  </a:schemeClr>
                </a:solidFill>
                <a:latin typeface="+mj-lt"/>
              </a:rPr>
              <a:t>Created a Policy on Policy Development to describe the process to be used for policy creation, approval and review</a:t>
            </a:r>
          </a:p>
          <a:p>
            <a:r>
              <a:rPr lang="en-CA" b="1" dirty="0" smtClean="0">
                <a:solidFill>
                  <a:schemeClr val="accent1">
                    <a:lumMod val="75000"/>
                  </a:schemeClr>
                </a:solidFill>
                <a:latin typeface="+mj-lt"/>
              </a:rPr>
              <a:t>(Board approved this policy before we began the actual review process.)</a:t>
            </a:r>
            <a:endParaRPr lang="en-CA" b="1" dirty="0">
              <a:solidFill>
                <a:schemeClr val="accent1">
                  <a:lumMod val="75000"/>
                </a:schemeClr>
              </a:solidFill>
              <a:latin typeface="+mj-lt"/>
            </a:endParaRPr>
          </a:p>
        </p:txBody>
      </p:sp>
    </p:spTree>
    <p:extLst>
      <p:ext uri="{BB962C8B-B14F-4D97-AF65-F5344CB8AC3E}">
        <p14:creationId xmlns:p14="http://schemas.microsoft.com/office/powerpoint/2010/main" val="117088535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2000"/>
            <a:lum/>
          </a:blip>
          <a:srcRect/>
          <a:stretch>
            <a:fillRect t="-17000" b="-17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5029" y="183711"/>
            <a:ext cx="9927771" cy="6606480"/>
          </a:xfrm>
          <a:prstGeom prst="rect">
            <a:avLst/>
          </a:prstGeom>
          <a:effectLst>
            <a:softEdge rad="317500"/>
          </a:effectLst>
        </p:spPr>
      </p:pic>
    </p:spTree>
    <p:extLst>
      <p:ext uri="{BB962C8B-B14F-4D97-AF65-F5344CB8AC3E}">
        <p14:creationId xmlns:p14="http://schemas.microsoft.com/office/powerpoint/2010/main" val="42961587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268" y="352062"/>
            <a:ext cx="10515600" cy="1325563"/>
          </a:xfrm>
        </p:spPr>
        <p:txBody>
          <a:bodyPr>
            <a:normAutofit fontScale="90000"/>
          </a:bodyPr>
          <a:lstStyle/>
          <a:p>
            <a:r>
              <a:rPr lang="en-CA" dirty="0" smtClean="0"/>
              <a:t/>
            </a:r>
            <a:br>
              <a:rPr lang="en-CA" dirty="0" smtClean="0"/>
            </a:br>
            <a:r>
              <a:rPr lang="en-CA" dirty="0"/>
              <a:t/>
            </a:r>
            <a:br>
              <a:rPr lang="en-CA" dirty="0"/>
            </a:br>
            <a:r>
              <a:rPr lang="en-CA" dirty="0" smtClean="0"/>
              <a:t/>
            </a:r>
            <a:br>
              <a:rPr lang="en-CA" dirty="0" smtClean="0"/>
            </a:br>
            <a:r>
              <a:rPr lang="en-CA" sz="6700" b="1" dirty="0" smtClean="0"/>
              <a:t>Overview</a:t>
            </a:r>
            <a:br>
              <a:rPr lang="en-CA" sz="6700" b="1" dirty="0" smtClean="0"/>
            </a:br>
            <a:r>
              <a:rPr lang="en-CA" b="1" dirty="0"/>
              <a:t/>
            </a:r>
            <a:br>
              <a:rPr lang="en-CA" b="1" dirty="0"/>
            </a:br>
            <a:endParaRPr lang="en-CA" b="1" dirty="0"/>
          </a:p>
        </p:txBody>
      </p:sp>
      <p:sp>
        <p:nvSpPr>
          <p:cNvPr id="4" name="Content Placeholder 3"/>
          <p:cNvSpPr>
            <a:spLocks noGrp="1"/>
          </p:cNvSpPr>
          <p:nvPr>
            <p:ph idx="1"/>
          </p:nvPr>
        </p:nvSpPr>
        <p:spPr>
          <a:xfrm>
            <a:off x="3841931" y="2387328"/>
            <a:ext cx="7015480" cy="4046855"/>
          </a:xfrm>
        </p:spPr>
        <p:txBody>
          <a:bodyPr/>
          <a:lstStyle/>
          <a:p>
            <a:r>
              <a:rPr lang="en-CA" sz="3200" b="1" dirty="0" smtClean="0">
                <a:latin typeface="+mj-lt"/>
              </a:rPr>
              <a:t>WHY… did we start?</a:t>
            </a:r>
          </a:p>
          <a:p>
            <a:r>
              <a:rPr lang="en-CA" sz="3200" b="1" dirty="0" smtClean="0">
                <a:latin typeface="+mj-lt"/>
              </a:rPr>
              <a:t>WHAT…is your reality/experience?  Let’s share!</a:t>
            </a:r>
          </a:p>
          <a:p>
            <a:r>
              <a:rPr lang="en-CA" sz="3200" b="1" dirty="0" smtClean="0">
                <a:latin typeface="+mj-lt"/>
              </a:rPr>
              <a:t>WHO…was involved?</a:t>
            </a:r>
          </a:p>
          <a:p>
            <a:r>
              <a:rPr lang="en-CA" sz="3200" b="1" dirty="0" smtClean="0">
                <a:latin typeface="+mj-lt"/>
              </a:rPr>
              <a:t>HOW…did we proceed? </a:t>
            </a:r>
          </a:p>
          <a:p>
            <a:r>
              <a:rPr lang="en-CA" sz="3200" b="1" dirty="0" smtClean="0">
                <a:latin typeface="+mj-lt"/>
              </a:rPr>
              <a:t>Moving ahead……</a:t>
            </a:r>
          </a:p>
          <a:p>
            <a:endParaRPr lang="en-CA" dirty="0"/>
          </a:p>
        </p:txBody>
      </p:sp>
    </p:spTree>
    <p:extLst>
      <p:ext uri="{BB962C8B-B14F-4D97-AF65-F5344CB8AC3E}">
        <p14:creationId xmlns:p14="http://schemas.microsoft.com/office/powerpoint/2010/main" val="26026727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Our SUCCESSES…</a:t>
            </a:r>
            <a:endParaRPr lang="en-CA" b="1" dirty="0"/>
          </a:p>
        </p:txBody>
      </p:sp>
      <p:sp>
        <p:nvSpPr>
          <p:cNvPr id="3" name="Content Placeholder 2"/>
          <p:cNvSpPr>
            <a:spLocks noGrp="1"/>
          </p:cNvSpPr>
          <p:nvPr>
            <p:ph sz="half" idx="1"/>
          </p:nvPr>
        </p:nvSpPr>
        <p:spPr>
          <a:xfrm>
            <a:off x="838200" y="3489649"/>
            <a:ext cx="5181600" cy="2687314"/>
          </a:xfrm>
        </p:spPr>
        <p:txBody>
          <a:bodyPr>
            <a:normAutofit fontScale="92500" lnSpcReduction="20000"/>
          </a:bodyPr>
          <a:lstStyle/>
          <a:p>
            <a:pPr marL="0" indent="0">
              <a:buNone/>
            </a:pPr>
            <a:r>
              <a:rPr lang="en-CA" b="1" i="1" dirty="0" smtClean="0">
                <a:latin typeface="+mj-lt"/>
              </a:rPr>
              <a:t>We have been successful:</a:t>
            </a:r>
          </a:p>
        </p:txBody>
      </p:sp>
      <p:sp>
        <p:nvSpPr>
          <p:cNvPr id="4" name="Content Placeholder 3"/>
          <p:cNvSpPr>
            <a:spLocks noGrp="1"/>
          </p:cNvSpPr>
          <p:nvPr>
            <p:ph sz="half" idx="2"/>
          </p:nvPr>
        </p:nvSpPr>
        <p:spPr/>
        <p:txBody>
          <a:bodyPr>
            <a:normAutofit fontScale="92500" lnSpcReduction="20000"/>
          </a:bodyPr>
          <a:lstStyle/>
          <a:p>
            <a:r>
              <a:rPr lang="en-CA" b="1" dirty="0">
                <a:latin typeface="+mj-lt"/>
              </a:rPr>
              <a:t>Providing organization to policies</a:t>
            </a:r>
          </a:p>
          <a:p>
            <a:r>
              <a:rPr lang="en-CA" b="1" dirty="0">
                <a:latin typeface="+mj-lt"/>
              </a:rPr>
              <a:t>Reducing the number of policies by eliminating </a:t>
            </a:r>
            <a:r>
              <a:rPr lang="en-CA" b="1" dirty="0" smtClean="0">
                <a:latin typeface="+mj-lt"/>
              </a:rPr>
              <a:t>duplication, consolidating or revoking where appropriate</a:t>
            </a:r>
            <a:endParaRPr lang="en-CA" b="1" dirty="0">
              <a:latin typeface="+mj-lt"/>
            </a:endParaRPr>
          </a:p>
          <a:p>
            <a:r>
              <a:rPr lang="en-CA" b="1" dirty="0">
                <a:latin typeface="+mj-lt"/>
              </a:rPr>
              <a:t>Establishing a review cycle</a:t>
            </a:r>
          </a:p>
          <a:p>
            <a:r>
              <a:rPr lang="en-CA" b="1" dirty="0">
                <a:latin typeface="+mj-lt"/>
              </a:rPr>
              <a:t>Providing clarity by using simple language and eliminating irrelevant detail</a:t>
            </a:r>
          </a:p>
          <a:p>
            <a:r>
              <a:rPr lang="en-CA" b="1" dirty="0" smtClean="0">
                <a:latin typeface="+mj-lt"/>
              </a:rPr>
              <a:t>Increasing </a:t>
            </a:r>
            <a:r>
              <a:rPr lang="en-CA" b="1" dirty="0">
                <a:latin typeface="+mj-lt"/>
              </a:rPr>
              <a:t>awareness of library policy by Board </a:t>
            </a:r>
            <a:r>
              <a:rPr lang="en-CA" b="1" dirty="0" smtClean="0">
                <a:latin typeface="+mj-lt"/>
              </a:rPr>
              <a:t>members</a:t>
            </a:r>
          </a:p>
          <a:p>
            <a:endParaRPr lang="en-CA" b="1" dirty="0">
              <a:latin typeface="+mj-lt"/>
            </a:endParaRPr>
          </a:p>
          <a:p>
            <a:endParaRPr lang="en-CA" dirty="0"/>
          </a:p>
        </p:txBody>
      </p:sp>
    </p:spTree>
    <p:extLst>
      <p:ext uri="{BB962C8B-B14F-4D97-AF65-F5344CB8AC3E}">
        <p14:creationId xmlns:p14="http://schemas.microsoft.com/office/powerpoint/2010/main" val="299955657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Our NEXT STEPS…</a:t>
            </a:r>
            <a:endParaRPr lang="en-CA" b="1" dirty="0"/>
          </a:p>
        </p:txBody>
      </p:sp>
      <p:sp>
        <p:nvSpPr>
          <p:cNvPr id="3" name="Content Placeholder 2"/>
          <p:cNvSpPr>
            <a:spLocks noGrp="1"/>
          </p:cNvSpPr>
          <p:nvPr>
            <p:ph sz="half" idx="1"/>
          </p:nvPr>
        </p:nvSpPr>
        <p:spPr>
          <a:xfrm>
            <a:off x="838200" y="3433665"/>
            <a:ext cx="5181600" cy="2743298"/>
          </a:xfrm>
        </p:spPr>
        <p:txBody>
          <a:bodyPr>
            <a:normAutofit fontScale="92500" lnSpcReduction="20000"/>
          </a:bodyPr>
          <a:lstStyle/>
          <a:p>
            <a:pPr marL="0" indent="0">
              <a:buNone/>
            </a:pPr>
            <a:endParaRPr lang="en-CA" b="1" dirty="0" smtClean="0">
              <a:latin typeface="+mj-lt"/>
            </a:endParaRPr>
          </a:p>
          <a:p>
            <a:pPr marL="0" indent="0">
              <a:buNone/>
            </a:pPr>
            <a:r>
              <a:rPr lang="en-CA" b="1" i="1" dirty="0" smtClean="0">
                <a:latin typeface="+mj-lt"/>
              </a:rPr>
              <a:t>We continue to be challenged</a:t>
            </a:r>
            <a:r>
              <a:rPr lang="en-CA" b="1" dirty="0" smtClean="0">
                <a:latin typeface="+mj-lt"/>
              </a:rPr>
              <a:t>:</a:t>
            </a:r>
            <a:endParaRPr lang="en-CA" b="1" dirty="0">
              <a:latin typeface="+mj-lt"/>
            </a:endParaRPr>
          </a:p>
        </p:txBody>
      </p:sp>
      <p:sp>
        <p:nvSpPr>
          <p:cNvPr id="4" name="Content Placeholder 3"/>
          <p:cNvSpPr>
            <a:spLocks noGrp="1"/>
          </p:cNvSpPr>
          <p:nvPr>
            <p:ph sz="half" idx="2"/>
          </p:nvPr>
        </p:nvSpPr>
        <p:spPr/>
        <p:txBody>
          <a:bodyPr>
            <a:normAutofit fontScale="92500" lnSpcReduction="20000"/>
          </a:bodyPr>
          <a:lstStyle/>
          <a:p>
            <a:pPr marL="0" indent="0">
              <a:buNone/>
            </a:pPr>
            <a:endParaRPr lang="en-CA" b="1" i="1" dirty="0" smtClean="0">
              <a:latin typeface="+mj-lt"/>
            </a:endParaRPr>
          </a:p>
          <a:p>
            <a:r>
              <a:rPr lang="en-CA" b="1" dirty="0" smtClean="0">
                <a:latin typeface="+mj-lt"/>
              </a:rPr>
              <a:t>Ensuring the template is used; ensuring proper training for template creation</a:t>
            </a:r>
          </a:p>
          <a:p>
            <a:r>
              <a:rPr lang="en-CA" b="1" dirty="0" smtClean="0">
                <a:latin typeface="+mj-lt"/>
              </a:rPr>
              <a:t>Ensuring policies are “proofed” prior to posting</a:t>
            </a:r>
          </a:p>
          <a:p>
            <a:r>
              <a:rPr lang="en-CA" b="1" dirty="0" smtClean="0">
                <a:latin typeface="+mj-lt"/>
              </a:rPr>
              <a:t>Posting policies on website in a timely manner</a:t>
            </a:r>
          </a:p>
          <a:p>
            <a:r>
              <a:rPr lang="en-CA" b="1" dirty="0" smtClean="0">
                <a:latin typeface="+mj-lt"/>
              </a:rPr>
              <a:t>Deterring “personal” copies – access policies from website</a:t>
            </a:r>
          </a:p>
          <a:p>
            <a:r>
              <a:rPr lang="en-CA" b="1" dirty="0" smtClean="0">
                <a:latin typeface="+mj-lt"/>
              </a:rPr>
              <a:t>Ensuring policy is followed by all </a:t>
            </a:r>
          </a:p>
          <a:p>
            <a:endParaRPr lang="en-CA" dirty="0"/>
          </a:p>
        </p:txBody>
      </p:sp>
    </p:spTree>
    <p:extLst>
      <p:ext uri="{BB962C8B-B14F-4D97-AF65-F5344CB8AC3E}">
        <p14:creationId xmlns:p14="http://schemas.microsoft.com/office/powerpoint/2010/main" val="127524904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5121"/>
            <a:ext cx="9555480" cy="1365568"/>
          </a:xfrm>
        </p:spPr>
        <p:txBody>
          <a:bodyPr/>
          <a:lstStyle/>
          <a:p>
            <a:r>
              <a:rPr lang="en-CA" b="1" dirty="0" smtClean="0"/>
              <a:t>     </a:t>
            </a:r>
            <a:r>
              <a:rPr lang="en-CA" b="1" cap="all" dirty="0" smtClean="0"/>
              <a:t>Board members’ Resources</a:t>
            </a:r>
            <a:endParaRPr lang="en-CA" b="1" cap="all" dirty="0"/>
          </a:p>
        </p:txBody>
      </p:sp>
      <p:sp>
        <p:nvSpPr>
          <p:cNvPr id="4" name="Content Placeholder 3"/>
          <p:cNvSpPr>
            <a:spLocks noGrp="1"/>
          </p:cNvSpPr>
          <p:nvPr>
            <p:ph sz="half" idx="2"/>
          </p:nvPr>
        </p:nvSpPr>
        <p:spPr>
          <a:xfrm>
            <a:off x="1554480" y="2369975"/>
            <a:ext cx="9067800" cy="3806987"/>
          </a:xfrm>
        </p:spPr>
        <p:txBody>
          <a:bodyPr>
            <a:normAutofit fontScale="47500" lnSpcReduction="20000"/>
          </a:bodyPr>
          <a:lstStyle/>
          <a:p>
            <a:pPr>
              <a:buNone/>
            </a:pPr>
            <a:r>
              <a:rPr lang="en-CA" sz="3600" b="1" dirty="0" smtClean="0">
                <a:latin typeface="Arial Rounded MT Bold" pitchFamily="34" charset="0"/>
              </a:rPr>
              <a:t>Ministry of Tourism, Culture and Sport </a:t>
            </a:r>
          </a:p>
          <a:p>
            <a:pPr>
              <a:buNone/>
            </a:pPr>
            <a:endParaRPr lang="en-CA" dirty="0" smtClean="0">
              <a:solidFill>
                <a:srgbClr val="0000CC"/>
              </a:solidFill>
              <a:latin typeface="Arial Rounded MT Bold" pitchFamily="34" charset="0"/>
              <a:hlinkClick r:id="rId3"/>
            </a:endParaRPr>
          </a:p>
          <a:p>
            <a:pPr>
              <a:buNone/>
            </a:pPr>
            <a:r>
              <a:rPr lang="en-CA" dirty="0" smtClean="0">
                <a:solidFill>
                  <a:srgbClr val="0000CC"/>
                </a:solidFill>
                <a:latin typeface="Arial Rounded MT Bold" pitchFamily="34" charset="0"/>
                <a:hlinkClick r:id="rId3"/>
              </a:rPr>
              <a:t>http://www.mtc.gov.on.ca/en/libraries/legislation.shtml</a:t>
            </a:r>
          </a:p>
          <a:p>
            <a:pPr>
              <a:lnSpc>
                <a:spcPct val="120000"/>
              </a:lnSpc>
              <a:buNone/>
            </a:pPr>
            <a:r>
              <a:rPr lang="en-CA" dirty="0" smtClean="0">
                <a:latin typeface="Arial Rounded MT Bold" pitchFamily="34" charset="0"/>
              </a:rPr>
              <a:t>Public Libraries Act and Public Libraries Act, R.R.O. 1990, REGULATION 976</a:t>
            </a:r>
          </a:p>
          <a:p>
            <a:pPr>
              <a:buNone/>
            </a:pPr>
            <a:r>
              <a:rPr lang="en-CA" dirty="0" smtClean="0">
                <a:latin typeface="Arial Rounded MT Bold" pitchFamily="34" charset="0"/>
              </a:rPr>
              <a:t>        and additional legislation that may impact libraries. </a:t>
            </a:r>
          </a:p>
          <a:p>
            <a:pPr>
              <a:lnSpc>
                <a:spcPct val="120000"/>
              </a:lnSpc>
              <a:buNone/>
            </a:pPr>
            <a:endParaRPr lang="en-CA" b="1" dirty="0" smtClean="0"/>
          </a:p>
          <a:p>
            <a:pPr>
              <a:buNone/>
            </a:pPr>
            <a:r>
              <a:rPr lang="en-CA" sz="3700" b="1" dirty="0" smtClean="0">
                <a:latin typeface="Arial Rounded MT Bold" pitchFamily="34" charset="0"/>
              </a:rPr>
              <a:t>Ontario Library Boards' Association</a:t>
            </a:r>
          </a:p>
          <a:p>
            <a:pPr>
              <a:buNone/>
            </a:pPr>
            <a:endParaRPr lang="en-CA" dirty="0" smtClean="0">
              <a:hlinkClick r:id="rId4"/>
            </a:endParaRPr>
          </a:p>
          <a:p>
            <a:pPr>
              <a:buNone/>
            </a:pPr>
            <a:r>
              <a:rPr lang="en-CA" dirty="0" smtClean="0">
                <a:latin typeface="Arial Rounded MT Bold" pitchFamily="34" charset="0"/>
                <a:hlinkClick r:id="rId4"/>
              </a:rPr>
              <a:t>http://www.accessola.org/web/OLA/OLBA/Leadership_by_Design/OLA/OLBA/Leadership_by_Design/Leadership_by_Design.aspx?hkey=65ecadbf-bb5d-482d-99ba-4f5673d03faa</a:t>
            </a:r>
          </a:p>
          <a:p>
            <a:endParaRPr lang="en" dirty="0" smtClean="0"/>
          </a:p>
          <a:p>
            <a:pPr>
              <a:buNone/>
            </a:pPr>
            <a:r>
              <a:rPr lang="en-CA" sz="3300" b="1" dirty="0" smtClean="0">
                <a:latin typeface="Arial Rounded MT Bold" pitchFamily="34" charset="0"/>
              </a:rPr>
              <a:t>OLA and FOPL</a:t>
            </a:r>
            <a:endParaRPr lang="en" sz="3300" b="1" dirty="0" smtClean="0">
              <a:latin typeface="Arial Rounded MT Bold" pitchFamily="34" charset="0"/>
            </a:endParaRPr>
          </a:p>
          <a:p>
            <a:pPr>
              <a:buNone/>
            </a:pPr>
            <a:endParaRPr lang="en-CA" dirty="0" smtClean="0">
              <a:latin typeface="Arial Rounded MT Bold" pitchFamily="34" charset="0"/>
              <a:hlinkClick r:id="rId5"/>
            </a:endParaRPr>
          </a:p>
          <a:p>
            <a:pPr>
              <a:buNone/>
            </a:pPr>
            <a:r>
              <a:rPr lang="en-CA" dirty="0" smtClean="0">
                <a:latin typeface="Arial Rounded MT Bold" pitchFamily="34" charset="0"/>
                <a:hlinkClick r:id="rId5"/>
              </a:rPr>
              <a:t>http://www.learnhq.ca/news</a:t>
            </a:r>
          </a:p>
          <a:p>
            <a:endParaRPr lang="en-CA"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9920" y="240239"/>
            <a:ext cx="4998720" cy="6355157"/>
          </a:xfrm>
          <a:prstGeom prst="rect">
            <a:avLst/>
          </a:prstGeom>
          <a:effectLst>
            <a:softEdge rad="635000"/>
          </a:effectLst>
        </p:spPr>
      </p:pic>
    </p:spTree>
    <p:extLst>
      <p:ext uri="{BB962C8B-B14F-4D97-AF65-F5344CB8AC3E}">
        <p14:creationId xmlns:p14="http://schemas.microsoft.com/office/powerpoint/2010/main" val="318797656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4911" y="2325189"/>
            <a:ext cx="7292026" cy="4083535"/>
          </a:xfrm>
          <a:prstGeom prst="rect">
            <a:avLst/>
          </a:prstGeom>
          <a:effectLst>
            <a:softEdge rad="635000"/>
          </a:effectLst>
        </p:spPr>
      </p:pic>
    </p:spTree>
    <p:extLst>
      <p:ext uri="{BB962C8B-B14F-4D97-AF65-F5344CB8AC3E}">
        <p14:creationId xmlns:p14="http://schemas.microsoft.com/office/powerpoint/2010/main" val="283713007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WHY…did we start?</a:t>
            </a:r>
            <a:endParaRPr lang="en-CA" b="1" dirty="0"/>
          </a:p>
        </p:txBody>
      </p:sp>
      <p:sp>
        <p:nvSpPr>
          <p:cNvPr id="3" name="Content Placeholder 2"/>
          <p:cNvSpPr>
            <a:spLocks noGrp="1"/>
          </p:cNvSpPr>
          <p:nvPr>
            <p:ph idx="1"/>
          </p:nvPr>
        </p:nvSpPr>
        <p:spPr/>
        <p:txBody>
          <a:bodyPr/>
          <a:lstStyle/>
          <a:p>
            <a:r>
              <a:rPr lang="en-CA" b="1" dirty="0" smtClean="0">
                <a:latin typeface="Century Gothic" panose="020B0502020202020204" pitchFamily="34" charset="0"/>
              </a:rPr>
              <a:t>Policy development is fundamental to the work of the Board.</a:t>
            </a:r>
          </a:p>
          <a:p>
            <a:r>
              <a:rPr lang="en-CA" b="1" dirty="0" smtClean="0">
                <a:latin typeface="Century Gothic" panose="020B0502020202020204" pitchFamily="34" charset="0"/>
              </a:rPr>
              <a:t>CEO’s have come and gone…</a:t>
            </a:r>
          </a:p>
          <a:p>
            <a:r>
              <a:rPr lang="en-CA" b="1" dirty="0" smtClean="0">
                <a:latin typeface="Century Gothic" panose="020B0502020202020204" pitchFamily="34" charset="0"/>
              </a:rPr>
              <a:t>Board Members have come and gone…</a:t>
            </a:r>
          </a:p>
          <a:p>
            <a:r>
              <a:rPr lang="en-CA" b="1" dirty="0" smtClean="0">
                <a:latin typeface="Century Gothic" panose="020B0502020202020204" pitchFamily="34" charset="0"/>
              </a:rPr>
              <a:t>There were policies….and policies….and more policies!</a:t>
            </a:r>
          </a:p>
          <a:p>
            <a:r>
              <a:rPr lang="en-CA" b="1" dirty="0" smtClean="0">
                <a:latin typeface="Century Gothic" panose="020B0502020202020204" pitchFamily="34" charset="0"/>
              </a:rPr>
              <a:t>So many formats!!!  So lengthy!!!  So confusing!!! So many conflicting texts!!!</a:t>
            </a:r>
          </a:p>
          <a:p>
            <a:r>
              <a:rPr lang="en-CA" b="1" dirty="0" smtClean="0">
                <a:latin typeface="Century Gothic" panose="020B0502020202020204" pitchFamily="34" charset="0"/>
              </a:rPr>
              <a:t>Review cycle was inconsistent.</a:t>
            </a:r>
          </a:p>
          <a:p>
            <a:r>
              <a:rPr lang="en-CA" b="1" dirty="0" smtClean="0">
                <a:latin typeface="Century Gothic" panose="020B0502020202020204" pitchFamily="34" charset="0"/>
              </a:rPr>
              <a:t>Recognition that sometimes approach was reactive.</a:t>
            </a:r>
            <a:endParaRPr lang="en-CA" b="1" dirty="0">
              <a:latin typeface="Century Gothic" panose="020B0502020202020204" pitchFamily="34" charset="0"/>
            </a:endParaRPr>
          </a:p>
        </p:txBody>
      </p:sp>
    </p:spTree>
    <p:extLst>
      <p:ext uri="{BB962C8B-B14F-4D97-AF65-F5344CB8AC3E}">
        <p14:creationId xmlns:p14="http://schemas.microsoft.com/office/powerpoint/2010/main" val="413151096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WHY…did we start?</a:t>
            </a:r>
            <a:endParaRPr lang="en-CA" b="1" dirty="0"/>
          </a:p>
        </p:txBody>
      </p:sp>
      <p:sp>
        <p:nvSpPr>
          <p:cNvPr id="3" name="Content Placeholder 2"/>
          <p:cNvSpPr>
            <a:spLocks noGrp="1"/>
          </p:cNvSpPr>
          <p:nvPr>
            <p:ph idx="1"/>
          </p:nvPr>
        </p:nvSpPr>
        <p:spPr>
          <a:xfrm>
            <a:off x="838200" y="3108959"/>
            <a:ext cx="10515600" cy="3068003"/>
          </a:xfrm>
        </p:spPr>
        <p:txBody>
          <a:bodyPr/>
          <a:lstStyle/>
          <a:p>
            <a:r>
              <a:rPr lang="en-CA" b="1" dirty="0" smtClean="0">
                <a:latin typeface="Century Gothic" panose="020B0502020202020204" pitchFamily="34" charset="0"/>
              </a:rPr>
              <a:t>Our goal was to have clear and concise policies available to Board, Management, Staff and Public by creating a central, up-to-date website repository available to all.</a:t>
            </a:r>
          </a:p>
          <a:p>
            <a:r>
              <a:rPr lang="en-CA" b="1" dirty="0" smtClean="0">
                <a:latin typeface="Century Gothic" panose="020B0502020202020204" pitchFamily="34" charset="0"/>
              </a:rPr>
              <a:t> We wanted to establish a timetable for consistent review and to update policies as necessary</a:t>
            </a:r>
          </a:p>
          <a:p>
            <a:endParaRPr lang="en-CA" b="1" dirty="0">
              <a:latin typeface="Century Gothic" panose="020B0502020202020204" pitchFamily="34" charset="0"/>
            </a:endParaRPr>
          </a:p>
        </p:txBody>
      </p:sp>
    </p:spTree>
    <p:extLst>
      <p:ext uri="{BB962C8B-B14F-4D97-AF65-F5344CB8AC3E}">
        <p14:creationId xmlns:p14="http://schemas.microsoft.com/office/powerpoint/2010/main" val="384454490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WHAT …is your reality/experience?</a:t>
            </a:r>
            <a:endParaRPr lang="en-CA" b="1"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961869" y="1546395"/>
            <a:ext cx="4521200" cy="507568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extBox 2"/>
          <p:cNvSpPr txBox="1"/>
          <p:nvPr/>
        </p:nvSpPr>
        <p:spPr>
          <a:xfrm>
            <a:off x="810243" y="3230982"/>
            <a:ext cx="5285757" cy="2862322"/>
          </a:xfrm>
          <a:prstGeom prst="rect">
            <a:avLst/>
          </a:prstGeom>
          <a:noFill/>
        </p:spPr>
        <p:txBody>
          <a:bodyPr wrap="square" rtlCol="0">
            <a:spAutoFit/>
          </a:bodyPr>
          <a:lstStyle/>
          <a:p>
            <a:r>
              <a:rPr lang="en-CA" sz="3600" b="1" dirty="0" smtClean="0">
                <a:latin typeface="+mj-lt"/>
              </a:rPr>
              <a:t>Let’s talk about where you are!</a:t>
            </a:r>
          </a:p>
          <a:p>
            <a:endParaRPr lang="en-CA" sz="3600" b="1" dirty="0" smtClean="0">
              <a:latin typeface="+mj-lt"/>
            </a:endParaRPr>
          </a:p>
          <a:p>
            <a:r>
              <a:rPr lang="en-CA" sz="3600" b="1" dirty="0" smtClean="0">
                <a:latin typeface="+mj-lt"/>
              </a:rPr>
              <a:t>Let’s talk about where your Board is!</a:t>
            </a:r>
            <a:endParaRPr lang="en-CA" sz="3600" b="1" dirty="0">
              <a:latin typeface="+mj-lt"/>
            </a:endParaRPr>
          </a:p>
        </p:txBody>
      </p:sp>
    </p:spTree>
    <p:extLst>
      <p:ext uri="{BB962C8B-B14F-4D97-AF65-F5344CB8AC3E}">
        <p14:creationId xmlns:p14="http://schemas.microsoft.com/office/powerpoint/2010/main" val="47827218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640" y="518704"/>
            <a:ext cx="10515600" cy="1325563"/>
          </a:xfrm>
        </p:spPr>
        <p:txBody>
          <a:bodyPr/>
          <a:lstStyle/>
          <a:p>
            <a:r>
              <a:rPr lang="en-CA" b="1" dirty="0" smtClean="0"/>
              <a:t>WHO…was involved?</a:t>
            </a:r>
            <a:endParaRPr lang="en-CA" b="1" dirty="0"/>
          </a:p>
        </p:txBody>
      </p:sp>
      <p:sp>
        <p:nvSpPr>
          <p:cNvPr id="3" name="Content Placeholder 2"/>
          <p:cNvSpPr>
            <a:spLocks noGrp="1"/>
          </p:cNvSpPr>
          <p:nvPr>
            <p:ph idx="1"/>
          </p:nvPr>
        </p:nvSpPr>
        <p:spPr>
          <a:xfrm>
            <a:off x="3357153" y="1528354"/>
            <a:ext cx="8257903" cy="4269786"/>
          </a:xfrm>
        </p:spPr>
        <p:txBody>
          <a:bodyPr/>
          <a:lstStyle/>
          <a:p>
            <a:r>
              <a:rPr lang="en-CA" b="1" dirty="0" smtClean="0">
                <a:latin typeface="+mj-lt"/>
              </a:rPr>
              <a:t>Established a committee of the Board</a:t>
            </a:r>
          </a:p>
          <a:p>
            <a:r>
              <a:rPr lang="en-CA" b="1" dirty="0" smtClean="0">
                <a:latin typeface="+mj-lt"/>
              </a:rPr>
              <a:t>Worked with the CEO/Director of Public Libraries</a:t>
            </a:r>
          </a:p>
          <a:p>
            <a:r>
              <a:rPr lang="en-CA" b="1" dirty="0" smtClean="0">
                <a:latin typeface="+mj-lt"/>
              </a:rPr>
              <a:t>Came to common understanding of Board/CEO responsibilities:</a:t>
            </a:r>
          </a:p>
          <a:p>
            <a:pPr marL="0" indent="0">
              <a:buNone/>
            </a:pPr>
            <a:endParaRPr lang="en-CA" b="1" dirty="0">
              <a:latin typeface="+mj-lt"/>
            </a:endParaRPr>
          </a:p>
        </p:txBody>
      </p:sp>
      <p:graphicFrame>
        <p:nvGraphicFramePr>
          <p:cNvPr id="4" name="Table 3"/>
          <p:cNvGraphicFramePr>
            <a:graphicFrameLocks noGrp="1"/>
          </p:cNvGraphicFramePr>
          <p:nvPr>
            <p:extLst>
              <p:ext uri="{D42A27DB-BD31-4B8C-83A1-F6EECF244321}">
                <p14:modId xmlns:p14="http://schemas.microsoft.com/office/powerpoint/2010/main" val="1803329924"/>
              </p:ext>
            </p:extLst>
          </p:nvPr>
        </p:nvGraphicFramePr>
        <p:xfrm>
          <a:off x="1046480" y="3858393"/>
          <a:ext cx="10769600" cy="2837047"/>
        </p:xfrm>
        <a:graphic>
          <a:graphicData uri="http://schemas.openxmlformats.org/drawingml/2006/table">
            <a:tbl>
              <a:tblPr firstRow="1" bandRow="1">
                <a:tableStyleId>{5C22544A-7EE6-4342-B048-85BDC9FD1C3A}</a:tableStyleId>
              </a:tblPr>
              <a:tblGrid>
                <a:gridCol w="5384800"/>
                <a:gridCol w="5384800"/>
              </a:tblGrid>
              <a:tr h="0">
                <a:tc>
                  <a:txBody>
                    <a:bodyPr/>
                    <a:lstStyle/>
                    <a:p>
                      <a:r>
                        <a:rPr lang="en-CA" sz="1600" b="0" dirty="0" smtClean="0">
                          <a:latin typeface="+mj-lt"/>
                        </a:rPr>
                        <a:t>Board Responsibilities</a:t>
                      </a:r>
                      <a:endParaRPr lang="en-CA" sz="1600" b="0" dirty="0">
                        <a:latin typeface="+mj-lt"/>
                      </a:endParaRPr>
                    </a:p>
                  </a:txBody>
                  <a:tcPr/>
                </a:tc>
                <a:tc>
                  <a:txBody>
                    <a:bodyPr/>
                    <a:lstStyle/>
                    <a:p>
                      <a:r>
                        <a:rPr lang="en-CA" sz="1600" dirty="0" smtClean="0">
                          <a:latin typeface="+mj-lt"/>
                        </a:rPr>
                        <a:t>CEO Responsibilities</a:t>
                      </a:r>
                      <a:endParaRPr lang="en-CA" sz="1600" dirty="0">
                        <a:latin typeface="+mj-lt"/>
                      </a:endParaRPr>
                    </a:p>
                  </a:txBody>
                  <a:tcPr/>
                </a:tc>
              </a:tr>
              <a:tr h="2501767">
                <a:tc>
                  <a:txBody>
                    <a:bodyPr/>
                    <a:lstStyle/>
                    <a:p>
                      <a:pPr marL="285750" indent="-285750">
                        <a:buFont typeface="Arial" panose="020B0604020202020204" pitchFamily="34" charset="0"/>
                        <a:buChar char="•"/>
                      </a:pPr>
                      <a:r>
                        <a:rPr lang="en-CA" sz="1600" b="1" dirty="0" smtClean="0">
                          <a:latin typeface="Century Gothic" panose="020B0502020202020204" pitchFamily="34" charset="0"/>
                        </a:rPr>
                        <a:t>Analyze</a:t>
                      </a:r>
                      <a:r>
                        <a:rPr lang="en-CA" sz="1600" b="1" baseline="0" dirty="0" smtClean="0">
                          <a:latin typeface="Century Gothic" panose="020B0502020202020204" pitchFamily="34" charset="0"/>
                        </a:rPr>
                        <a:t> CEO policy recommendations</a:t>
                      </a:r>
                    </a:p>
                    <a:p>
                      <a:pPr marL="285750" indent="-285750">
                        <a:buFont typeface="Arial" panose="020B0604020202020204" pitchFamily="34" charset="0"/>
                        <a:buChar char="•"/>
                      </a:pPr>
                      <a:r>
                        <a:rPr lang="en-CA" sz="1600" b="1" baseline="0" dirty="0" smtClean="0">
                          <a:latin typeface="Century Gothic" panose="020B0502020202020204" pitchFamily="34" charset="0"/>
                        </a:rPr>
                        <a:t>Debate policy issues and implications</a:t>
                      </a:r>
                    </a:p>
                    <a:p>
                      <a:pPr marL="285750" indent="-285750">
                        <a:buFont typeface="Arial" panose="020B0604020202020204" pitchFamily="34" charset="0"/>
                        <a:buChar char="•"/>
                      </a:pPr>
                      <a:r>
                        <a:rPr lang="en-CA" sz="1600" b="1" baseline="0" dirty="0" smtClean="0">
                          <a:latin typeface="Century Gothic" panose="020B0502020202020204" pitchFamily="34" charset="0"/>
                        </a:rPr>
                        <a:t>Approve policy</a:t>
                      </a:r>
                    </a:p>
                    <a:p>
                      <a:pPr marL="285750" indent="-285750">
                        <a:buFont typeface="Arial" panose="020B0604020202020204" pitchFamily="34" charset="0"/>
                        <a:buChar char="•"/>
                      </a:pPr>
                      <a:r>
                        <a:rPr lang="en-CA" sz="1600" b="1" baseline="0" dirty="0" smtClean="0">
                          <a:latin typeface="Century Gothic" panose="020B0502020202020204" pitchFamily="34" charset="0"/>
                        </a:rPr>
                        <a:t>Review and revise policies as necessary</a:t>
                      </a:r>
                    </a:p>
                    <a:p>
                      <a:pPr marL="285750" indent="-285750">
                        <a:buFont typeface="Arial" panose="020B0604020202020204" pitchFamily="34" charset="0"/>
                        <a:buChar char="•"/>
                      </a:pPr>
                      <a:endParaRPr lang="en-CA" sz="1600" baseline="0" dirty="0" smtClean="0"/>
                    </a:p>
                    <a:p>
                      <a:pPr marL="285750" indent="-285750">
                        <a:buFont typeface="Arial" panose="020B0604020202020204" pitchFamily="34" charset="0"/>
                        <a:buChar char="•"/>
                      </a:pPr>
                      <a:endParaRPr lang="en-CA" sz="1600" baseline="0" dirty="0" smtClean="0"/>
                    </a:p>
                    <a:p>
                      <a:pPr marL="0" indent="0">
                        <a:buFont typeface="Arial" panose="020B0604020202020204" pitchFamily="34" charset="0"/>
                        <a:buNone/>
                      </a:pPr>
                      <a:r>
                        <a:rPr lang="en-CA" sz="1200" baseline="0" dirty="0" smtClean="0"/>
                        <a:t>Taken from:  Cut to the Chase:  Ontario public library governance at-a-glance</a:t>
                      </a:r>
                    </a:p>
                    <a:p>
                      <a:pPr marL="0" indent="0">
                        <a:buFont typeface="Arial" panose="020B0604020202020204" pitchFamily="34" charset="0"/>
                        <a:buNone/>
                      </a:pPr>
                      <a:r>
                        <a:rPr lang="en-CA" sz="1200" dirty="0" smtClean="0"/>
                        <a:t>                        Sept. 2012</a:t>
                      </a:r>
                      <a:endParaRPr lang="en-CA" sz="1200" dirty="0"/>
                    </a:p>
                  </a:txBody>
                  <a:tcPr/>
                </a:tc>
                <a:tc>
                  <a:txBody>
                    <a:bodyPr/>
                    <a:lstStyle/>
                    <a:p>
                      <a:pPr marL="285750" indent="-285750">
                        <a:buFont typeface="Arial" panose="020B0604020202020204" pitchFamily="34" charset="0"/>
                        <a:buChar char="•"/>
                      </a:pPr>
                      <a:r>
                        <a:rPr lang="en-CA" sz="1600" b="1" dirty="0" smtClean="0">
                          <a:latin typeface="Century Gothic" panose="020B0502020202020204" pitchFamily="34" charset="0"/>
                        </a:rPr>
                        <a:t>Recommend</a:t>
                      </a:r>
                      <a:r>
                        <a:rPr lang="en-CA" sz="1600" b="1" baseline="0" dirty="0" smtClean="0">
                          <a:latin typeface="Century Gothic" panose="020B0502020202020204" pitchFamily="34" charset="0"/>
                        </a:rPr>
                        <a:t> policies</a:t>
                      </a:r>
                    </a:p>
                    <a:p>
                      <a:pPr marL="285750" indent="-285750">
                        <a:buFont typeface="Arial" panose="020B0604020202020204" pitchFamily="34" charset="0"/>
                        <a:buChar char="•"/>
                      </a:pPr>
                      <a:r>
                        <a:rPr lang="en-CA" sz="1600" b="1" baseline="0" dirty="0" smtClean="0">
                          <a:latin typeface="Century Gothic" panose="020B0502020202020204" pitchFamily="34" charset="0"/>
                        </a:rPr>
                        <a:t>Advise on policy framework and format</a:t>
                      </a:r>
                    </a:p>
                    <a:p>
                      <a:pPr marL="285750" indent="-285750">
                        <a:buFont typeface="Arial" panose="020B0604020202020204" pitchFamily="34" charset="0"/>
                        <a:buChar char="•"/>
                      </a:pPr>
                      <a:r>
                        <a:rPr lang="en-CA" sz="1600" b="1" baseline="0" dirty="0" smtClean="0">
                          <a:latin typeface="Century Gothic" panose="020B0502020202020204" pitchFamily="34" charset="0"/>
                        </a:rPr>
                        <a:t>Provide information sources and policy examples</a:t>
                      </a:r>
                    </a:p>
                    <a:p>
                      <a:pPr marL="285750" indent="-285750">
                        <a:buFont typeface="Arial" panose="020B0604020202020204" pitchFamily="34" charset="0"/>
                        <a:buChar char="•"/>
                      </a:pPr>
                      <a:r>
                        <a:rPr lang="en-CA" sz="1600" b="1" baseline="0" dirty="0" smtClean="0">
                          <a:latin typeface="Century Gothic" panose="020B0502020202020204" pitchFamily="34" charset="0"/>
                        </a:rPr>
                        <a:t>Establishes procedures for implementing policies</a:t>
                      </a:r>
                    </a:p>
                    <a:p>
                      <a:pPr marL="285750" indent="-285750">
                        <a:buFont typeface="Arial" panose="020B0604020202020204" pitchFamily="34" charset="0"/>
                        <a:buChar char="•"/>
                      </a:pPr>
                      <a:r>
                        <a:rPr lang="en-CA" sz="1600" b="1" baseline="0" dirty="0" smtClean="0">
                          <a:latin typeface="Century Gothic" panose="020B0502020202020204" pitchFamily="34" charset="0"/>
                        </a:rPr>
                        <a:t>Interprets policies &amp; procedures to library staff and public</a:t>
                      </a:r>
                    </a:p>
                    <a:p>
                      <a:pPr marL="285750" indent="-285750">
                        <a:buFont typeface="Arial" panose="020B0604020202020204" pitchFamily="34" charset="0"/>
                        <a:buChar char="•"/>
                      </a:pPr>
                      <a:r>
                        <a:rPr lang="en-CA" sz="1600" b="1" baseline="0" dirty="0" smtClean="0">
                          <a:latin typeface="Century Gothic" panose="020B0502020202020204" pitchFamily="34" charset="0"/>
                        </a:rPr>
                        <a:t>Maintains policy manual and ensures its accessibility</a:t>
                      </a:r>
                      <a:endParaRPr lang="en-CA" sz="1600" b="1" dirty="0">
                        <a:latin typeface="Century Gothic" panose="020B0502020202020204" pitchFamily="34" charset="0"/>
                      </a:endParaRPr>
                    </a:p>
                  </a:txBody>
                  <a:tcPr/>
                </a:tc>
              </a:tr>
            </a:tbl>
          </a:graphicData>
        </a:graphic>
      </p:graphicFrame>
    </p:spTree>
    <p:extLst>
      <p:ext uri="{BB962C8B-B14F-4D97-AF65-F5344CB8AC3E}">
        <p14:creationId xmlns:p14="http://schemas.microsoft.com/office/powerpoint/2010/main" val="160468138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HOW…did we proceed?</a:t>
            </a:r>
            <a:endParaRPr lang="en-CA" b="1" dirty="0"/>
          </a:p>
        </p:txBody>
      </p:sp>
      <p:sp>
        <p:nvSpPr>
          <p:cNvPr id="3" name="Content Placeholder 2"/>
          <p:cNvSpPr>
            <a:spLocks noGrp="1"/>
          </p:cNvSpPr>
          <p:nvPr>
            <p:ph idx="1"/>
          </p:nvPr>
        </p:nvSpPr>
        <p:spPr>
          <a:xfrm>
            <a:off x="981892" y="2700837"/>
            <a:ext cx="10515600" cy="3765277"/>
          </a:xfrm>
        </p:spPr>
        <p:txBody>
          <a:bodyPr/>
          <a:lstStyle/>
          <a:p>
            <a:r>
              <a:rPr lang="en-CA" b="1" dirty="0" smtClean="0">
                <a:latin typeface="Century Gothic" panose="020B0502020202020204" pitchFamily="34" charset="0"/>
              </a:rPr>
              <a:t>INVENTORIED and SORTED all existing policies</a:t>
            </a:r>
          </a:p>
          <a:p>
            <a:r>
              <a:rPr lang="en-CA" b="1" dirty="0" smtClean="0">
                <a:latin typeface="Century Gothic" panose="020B0502020202020204" pitchFamily="34" charset="0"/>
              </a:rPr>
              <a:t>Determined ORGANIZATION and NUMBERING</a:t>
            </a:r>
          </a:p>
          <a:p>
            <a:r>
              <a:rPr lang="en-CA" b="1" dirty="0" smtClean="0">
                <a:latin typeface="Century Gothic" panose="020B0502020202020204" pitchFamily="34" charset="0"/>
              </a:rPr>
              <a:t>Created a CHART with assigned policy numbers, name of policy, dates approved, and review dates</a:t>
            </a:r>
          </a:p>
          <a:p>
            <a:r>
              <a:rPr lang="en-CA" b="1" dirty="0" smtClean="0">
                <a:latin typeface="Century Gothic" panose="020B0502020202020204" pitchFamily="34" charset="0"/>
              </a:rPr>
              <a:t>Designed a TEMPLATE/Format standard</a:t>
            </a:r>
          </a:p>
          <a:p>
            <a:r>
              <a:rPr lang="en-CA" b="1" dirty="0" smtClean="0">
                <a:latin typeface="Century Gothic" panose="020B0502020202020204" pitchFamily="34" charset="0"/>
              </a:rPr>
              <a:t>Established a “Policy on Policy”!</a:t>
            </a:r>
          </a:p>
          <a:p>
            <a:r>
              <a:rPr lang="en-CA" b="1" dirty="0" smtClean="0">
                <a:latin typeface="Century Gothic" panose="020B0502020202020204" pitchFamily="34" charset="0"/>
              </a:rPr>
              <a:t>Separated procedures from policies</a:t>
            </a:r>
            <a:endParaRPr lang="en-CA" b="1" dirty="0">
              <a:latin typeface="Century Gothic" panose="020B0502020202020204" pitchFamily="34" charset="0"/>
            </a:endParaRPr>
          </a:p>
        </p:txBody>
      </p:sp>
    </p:spTree>
    <p:extLst>
      <p:ext uri="{BB962C8B-B14F-4D97-AF65-F5344CB8AC3E}">
        <p14:creationId xmlns:p14="http://schemas.microsoft.com/office/powerpoint/2010/main" val="280368652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6000"/>
            <a:lum/>
          </a:blip>
          <a:srcRect/>
          <a:stretch>
            <a:fillRect t="-17000" b="-17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933440" y="1709738"/>
            <a:ext cx="5414010" cy="2852737"/>
          </a:xfrm>
        </p:spPr>
        <p:txBody>
          <a:bodyPr/>
          <a:lstStyle/>
          <a:p>
            <a:r>
              <a:rPr lang="en-CA" b="1" dirty="0" smtClean="0"/>
              <a:t>INVENTORY</a:t>
            </a:r>
            <a:endParaRPr lang="en-CA" b="1" dirty="0"/>
          </a:p>
        </p:txBody>
      </p:sp>
      <p:sp>
        <p:nvSpPr>
          <p:cNvPr id="5" name="Text Placeholder 4"/>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38897255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7000"/>
            <a:lum/>
          </a:blip>
          <a:srcRect/>
          <a:stretch>
            <a:fillRect t="-17000" b="-17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933440" y="1709738"/>
            <a:ext cx="5414010" cy="2852737"/>
          </a:xfrm>
        </p:spPr>
        <p:txBody>
          <a:bodyPr>
            <a:normAutofit/>
          </a:bodyPr>
          <a:lstStyle/>
          <a:p>
            <a:r>
              <a:rPr lang="en-CA" b="1" dirty="0" smtClean="0"/>
              <a:t>ORGANIZE  NUMBERING SYSTEM</a:t>
            </a:r>
            <a:endParaRPr lang="en-CA" b="1" dirty="0"/>
          </a:p>
        </p:txBody>
      </p:sp>
      <p:sp>
        <p:nvSpPr>
          <p:cNvPr id="5" name="Text Placeholder 4"/>
          <p:cNvSpPr>
            <a:spLocks noGrp="1"/>
          </p:cNvSpPr>
          <p:nvPr>
            <p:ph type="body" idx="1"/>
          </p:nvPr>
        </p:nvSpPr>
        <p:spPr>
          <a:xfrm>
            <a:off x="6715760" y="4589463"/>
            <a:ext cx="4631690" cy="1500187"/>
          </a:xfrm>
        </p:spPr>
        <p:txBody>
          <a:bodyPr>
            <a:normAutofit fontScale="92500" lnSpcReduction="20000"/>
          </a:bodyPr>
          <a:lstStyle/>
          <a:p>
            <a:pPr marL="342900" indent="-342900">
              <a:buFont typeface="Arial" panose="020B0604020202020204" pitchFamily="34" charset="0"/>
              <a:buChar char="•"/>
            </a:pPr>
            <a:r>
              <a:rPr lang="en-CA" dirty="0" smtClean="0">
                <a:solidFill>
                  <a:srgbClr val="0070C0"/>
                </a:solidFill>
                <a:latin typeface="Arial Rounded MT Bold" panose="020F0704030504030204" pitchFamily="34" charset="0"/>
              </a:rPr>
              <a:t>GOVERNANCE                  100-</a:t>
            </a:r>
          </a:p>
          <a:p>
            <a:pPr marL="342900" indent="-342900">
              <a:buFont typeface="Arial" panose="020B0604020202020204" pitchFamily="34" charset="0"/>
              <a:buChar char="•"/>
            </a:pPr>
            <a:r>
              <a:rPr lang="en-CA" dirty="0" smtClean="0">
                <a:solidFill>
                  <a:srgbClr val="0070C0"/>
                </a:solidFill>
                <a:latin typeface="Arial Rounded MT Bold" panose="020F0704030504030204" pitchFamily="34" charset="0"/>
              </a:rPr>
              <a:t>OPERATIONS                     200-</a:t>
            </a:r>
          </a:p>
          <a:p>
            <a:pPr marL="342900" indent="-342900">
              <a:buFont typeface="Arial" panose="020B0604020202020204" pitchFamily="34" charset="0"/>
              <a:buChar char="•"/>
            </a:pPr>
            <a:r>
              <a:rPr lang="en-CA" dirty="0" smtClean="0">
                <a:solidFill>
                  <a:srgbClr val="0070C0"/>
                </a:solidFill>
                <a:latin typeface="Arial Rounded MT Bold" panose="020F0704030504030204" pitchFamily="34" charset="0"/>
              </a:rPr>
              <a:t>BUSINESS/FINANCIAL    300-</a:t>
            </a:r>
          </a:p>
          <a:p>
            <a:pPr marL="342900" indent="-342900">
              <a:buFont typeface="Arial" panose="020B0604020202020204" pitchFamily="34" charset="0"/>
              <a:buChar char="•"/>
            </a:pPr>
            <a:r>
              <a:rPr lang="en-CA" dirty="0" smtClean="0">
                <a:solidFill>
                  <a:srgbClr val="0070C0"/>
                </a:solidFill>
                <a:latin typeface="Arial Rounded MT Bold" panose="020F0704030504030204" pitchFamily="34" charset="0"/>
              </a:rPr>
              <a:t>HUMAN RESOURCES      400-</a:t>
            </a:r>
            <a:endParaRPr lang="en-CA" dirty="0">
              <a:solidFill>
                <a:srgbClr val="0070C0"/>
              </a:solidFill>
              <a:latin typeface="Arial Rounded MT Bold" panose="020F0704030504030204" pitchFamily="34" charset="0"/>
            </a:endParaRPr>
          </a:p>
        </p:txBody>
      </p:sp>
    </p:spTree>
    <p:extLst>
      <p:ext uri="{BB962C8B-B14F-4D97-AF65-F5344CB8AC3E}">
        <p14:creationId xmlns:p14="http://schemas.microsoft.com/office/powerpoint/2010/main" val="200243654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Palatino Linotyp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492</TotalTime>
  <Words>2282</Words>
  <Application>Microsoft Macintosh PowerPoint</Application>
  <PresentationFormat>Custom</PresentationFormat>
  <Paragraphs>208</Paragraphs>
  <Slides>24</Slides>
  <Notes>23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Pulling Your Policies Together</vt:lpstr>
      <vt:lpstr>   Overview  </vt:lpstr>
      <vt:lpstr>WHY…did we start?</vt:lpstr>
      <vt:lpstr>WHY…did we start?</vt:lpstr>
      <vt:lpstr>WHAT …is your reality/experience?</vt:lpstr>
      <vt:lpstr>WHO…was involved?</vt:lpstr>
      <vt:lpstr>HOW…did we proceed?</vt:lpstr>
      <vt:lpstr>INVENTORY</vt:lpstr>
      <vt:lpstr>ORGANIZE  NUMBERING SYSTEM</vt:lpstr>
      <vt:lpstr>CHART</vt:lpstr>
      <vt:lpstr>PowerPoint Presentation</vt:lpstr>
      <vt:lpstr>PowerPoint Presentation</vt:lpstr>
      <vt:lpstr>TEMPLATE FORMATTING</vt:lpstr>
      <vt:lpstr>PowerPoint Presentation</vt:lpstr>
      <vt:lpstr>PowerPoint Presentation</vt:lpstr>
      <vt:lpstr>PowerPoint Presentation</vt:lpstr>
      <vt:lpstr>PowerPoint Presentation</vt:lpstr>
      <vt:lpstr>POLICY ON POLICY!</vt:lpstr>
      <vt:lpstr>PowerPoint Presentation</vt:lpstr>
      <vt:lpstr>Our SUCCESSES…</vt:lpstr>
      <vt:lpstr>Our NEXT STEPS…</vt:lpstr>
      <vt:lpstr>     Board members’ Resources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Pulling Your Policies Together</dc:title>
  <dc:creator>toni.nannelittle@gmail.com</dc:creator>
  <cp:lastModifiedBy>Toni Nanne-Little</cp:lastModifiedBy>
  <cp:revision>60</cp:revision>
  <dcterms:created xsi:type="dcterms:W3CDTF">2017-01-07T23:41:16Z</dcterms:created>
  <dcterms:modified xsi:type="dcterms:W3CDTF">2017-02-02T02:44:48Z</dcterms:modified>
</cp:coreProperties>
</file>